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1" r:id="rId1"/>
    <p:sldMasterId id="2147483943" r:id="rId2"/>
    <p:sldMasterId id="2147484003" r:id="rId3"/>
    <p:sldMasterId id="2147484015" r:id="rId4"/>
  </p:sldMasterIdLst>
  <p:notesMasterIdLst>
    <p:notesMasterId r:id="rId27"/>
  </p:notesMasterIdLst>
  <p:sldIdLst>
    <p:sldId id="285" r:id="rId5"/>
    <p:sldId id="288" r:id="rId6"/>
    <p:sldId id="317" r:id="rId7"/>
    <p:sldId id="289" r:id="rId8"/>
    <p:sldId id="291" r:id="rId9"/>
    <p:sldId id="286" r:id="rId10"/>
    <p:sldId id="301" r:id="rId11"/>
    <p:sldId id="314" r:id="rId12"/>
    <p:sldId id="293" r:id="rId13"/>
    <p:sldId id="300" r:id="rId14"/>
    <p:sldId id="302" r:id="rId15"/>
    <p:sldId id="318" r:id="rId16"/>
    <p:sldId id="303" r:id="rId17"/>
    <p:sldId id="320" r:id="rId18"/>
    <p:sldId id="307" r:id="rId19"/>
    <p:sldId id="308" r:id="rId20"/>
    <p:sldId id="309" r:id="rId21"/>
    <p:sldId id="310" r:id="rId22"/>
    <p:sldId id="305" r:id="rId23"/>
    <p:sldId id="311" r:id="rId24"/>
    <p:sldId id="313" r:id="rId25"/>
    <p:sldId id="312" r:id="rId26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3366FF"/>
    <a:srgbClr val="3333FF"/>
    <a:srgbClr val="FF6699"/>
    <a:srgbClr val="9966FF"/>
    <a:srgbClr val="6666FF"/>
    <a:srgbClr val="9999FF"/>
    <a:srgbClr val="33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82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4027BB-1385-4C43-BBA5-4B71EF6D368B}" type="datetimeFigureOut">
              <a:rPr lang="zh-TW" altLang="en-US" smtClean="0"/>
              <a:t>2026/3/17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325AC-05AE-45F7-97FB-57B0689B93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9462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2300"/>
              </a:lnSpc>
            </a:pPr>
            <a:endParaRPr lang="zh-TW" altLang="zh-TW" sz="14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7420FB-4ACA-479D-832A-32F8318D8EAA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0923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TW" sz="14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7420FB-4ACA-479D-832A-32F8318D8EAA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5261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204ED0-6DBC-4FD2-95DF-D57DF2545ACE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ACA957-D743-4114-A772-64D58A809071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7192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12426B-8792-44C7-B1C2-561564AAF11D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24FEE7-E773-4746-B9AA-3718AA99539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131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70DD0E-20D7-4E71-B2A6-C0586B1D47E9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411CDE-CBCF-4D59-A59D-E01C7DAC95CC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3991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204ED0-6DBC-4FD2-95DF-D57DF2545ACE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ACA957-D743-4114-A772-64D58A809071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8596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E3E915-E9FA-4F4D-8AA7-48EB0C824FA8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9A62C-F869-4DFA-9129-44A5DA1F102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7279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E3E915-E9FA-4F4D-8AA7-48EB0C824FA8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9A62C-F869-4DFA-9129-44A5DA1F102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7492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E3E915-E9FA-4F4D-8AA7-48EB0C824FA8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9A62C-F869-4DFA-9129-44A5DA1F102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917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E3E915-E9FA-4F4D-8AA7-48EB0C824FA8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9A62C-F869-4DFA-9129-44A5DA1F102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398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806D81-7E21-4440-9784-0A39E62B4B09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2296FC-7799-44D2-9D42-DC78F9257D63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51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844F86-00F9-4175-B46F-69F9BF329BDA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C8426D-2E53-4AB4-865D-9665FBEE775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3248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E3E915-E9FA-4F4D-8AA7-48EB0C824FA8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9A62C-F869-4DFA-9129-44A5DA1F102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943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E3E915-E9FA-4F4D-8AA7-48EB0C824FA8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9A62C-F869-4DFA-9129-44A5DA1F102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3120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E3E915-E9FA-4F4D-8AA7-48EB0C824FA8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9A62C-F869-4DFA-9129-44A5DA1F102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1706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12426B-8792-44C7-B1C2-561564AAF11D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24FEE7-E773-4746-B9AA-3718AA99539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5929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70DD0E-20D7-4E71-B2A6-C0586B1D47E9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411CDE-CBCF-4D59-A59D-E01C7DAC95CC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9151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204ED0-6DBC-4FD2-95DF-D57DF2545ACE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ACA957-D743-4114-A772-64D58A809071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5983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E3E915-E9FA-4F4D-8AA7-48EB0C824FA8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9A62C-F869-4DFA-9129-44A5DA1F102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7225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E3E915-E9FA-4F4D-8AA7-48EB0C824FA8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9A62C-F869-4DFA-9129-44A5DA1F102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5005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E3E915-E9FA-4F4D-8AA7-48EB0C824FA8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9A62C-F869-4DFA-9129-44A5DA1F102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01247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E3E915-E9FA-4F4D-8AA7-48EB0C824FA8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9A62C-F869-4DFA-9129-44A5DA1F102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18249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806D81-7E21-4440-9784-0A39E62B4B09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2296FC-7799-44D2-9D42-DC78F9257D63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3501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844F86-00F9-4175-B46F-69F9BF329BDA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C8426D-2E53-4AB4-865D-9665FBEE775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431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E3E915-E9FA-4F4D-8AA7-48EB0C824FA8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9A62C-F869-4DFA-9129-44A5DA1F102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57100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E3E915-E9FA-4F4D-8AA7-48EB0C824FA8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9A62C-F869-4DFA-9129-44A5DA1F102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539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E3E915-E9FA-4F4D-8AA7-48EB0C824FA8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9A62C-F869-4DFA-9129-44A5DA1F102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33483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12426B-8792-44C7-B1C2-561564AAF11D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24FEE7-E773-4746-B9AA-3718AA99539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5506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70DD0E-20D7-4E71-B2A6-C0586B1D47E9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411CDE-CBCF-4D59-A59D-E01C7DAC95CC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08666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79"/>
            <a:ext cx="7772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00324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82897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5085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2438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7947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E3E915-E9FA-4F4D-8AA7-48EB0C824FA8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9A62C-F869-4DFA-9129-44A5DA1F102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5670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E3E915-E9FA-4F4D-8AA7-48EB0C824FA8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9A62C-F869-4DFA-9129-44A5DA1F102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27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806D81-7E21-4440-9784-0A39E62B4B09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2296FC-7799-44D2-9D42-DC78F9257D63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48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844F86-00F9-4175-B46F-69F9BF329BDA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C8426D-2E53-4AB4-865D-9665FBEE775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3823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E3E915-E9FA-4F4D-8AA7-48EB0C824FA8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9A62C-F869-4DFA-9129-44A5DA1F102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9032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E3E915-E9FA-4F4D-8AA7-48EB0C824FA8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79A62C-F869-4DFA-9129-44A5DA1F102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577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59E3E915-E9FA-4F4D-8AA7-48EB0C824FA8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579A62C-F869-4DFA-9129-44A5DA1F102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258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59E3E915-E9FA-4F4D-8AA7-48EB0C824FA8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579A62C-F869-4DFA-9129-44A5DA1F102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543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E3E915-E9FA-4F4D-8AA7-48EB0C824FA8}" type="datetimeFigureOut">
              <a:rPr lang="zh-TW" altLang="en-US" smtClean="0"/>
              <a:pPr>
                <a:defRPr/>
              </a:pPr>
              <a:t>2026/3/17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579A62C-F869-4DFA-9129-44A5DA1F1022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011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0950" y="0"/>
            <a:ext cx="9012180" cy="684971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3518" y="171778"/>
            <a:ext cx="8851217" cy="643442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7666624" y="6421990"/>
            <a:ext cx="723266" cy="0"/>
          </a:xfrm>
          <a:custGeom>
            <a:avLst/>
            <a:gdLst/>
            <a:ahLst/>
            <a:cxnLst/>
            <a:rect l="l" t="t" r="r" b="b"/>
            <a:pathLst>
              <a:path w="845820">
                <a:moveTo>
                  <a:pt x="0" y="0"/>
                </a:moveTo>
                <a:lnTo>
                  <a:pt x="845819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19" name="bg object 19"/>
          <p:cNvSpPr/>
          <p:nvPr/>
        </p:nvSpPr>
        <p:spPr>
          <a:xfrm>
            <a:off x="7666624" y="6514581"/>
            <a:ext cx="723266" cy="0"/>
          </a:xfrm>
          <a:custGeom>
            <a:avLst/>
            <a:gdLst/>
            <a:ahLst/>
            <a:cxnLst/>
            <a:rect l="l" t="t" r="r" b="b"/>
            <a:pathLst>
              <a:path w="845820">
                <a:moveTo>
                  <a:pt x="0" y="0"/>
                </a:moveTo>
                <a:lnTo>
                  <a:pt x="845819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39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39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39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135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90952">
        <a:defRPr>
          <a:latin typeface="+mn-lt"/>
          <a:ea typeface="+mn-ea"/>
          <a:cs typeface="+mn-cs"/>
        </a:defRPr>
      </a:lvl2pPr>
      <a:lvl3pPr marL="781903">
        <a:defRPr>
          <a:latin typeface="+mn-lt"/>
          <a:ea typeface="+mn-ea"/>
          <a:cs typeface="+mn-cs"/>
        </a:defRPr>
      </a:lvl3pPr>
      <a:lvl4pPr marL="1172855">
        <a:defRPr>
          <a:latin typeface="+mn-lt"/>
          <a:ea typeface="+mn-ea"/>
          <a:cs typeface="+mn-cs"/>
        </a:defRPr>
      </a:lvl4pPr>
      <a:lvl5pPr marL="1563807">
        <a:defRPr>
          <a:latin typeface="+mn-lt"/>
          <a:ea typeface="+mn-ea"/>
          <a:cs typeface="+mn-cs"/>
        </a:defRPr>
      </a:lvl5pPr>
      <a:lvl6pPr marL="1954759">
        <a:defRPr>
          <a:latin typeface="+mn-lt"/>
          <a:ea typeface="+mn-ea"/>
          <a:cs typeface="+mn-cs"/>
        </a:defRPr>
      </a:lvl6pPr>
      <a:lvl7pPr marL="2345710">
        <a:defRPr>
          <a:latin typeface="+mn-lt"/>
          <a:ea typeface="+mn-ea"/>
          <a:cs typeface="+mn-cs"/>
        </a:defRPr>
      </a:lvl7pPr>
      <a:lvl8pPr marL="2736662">
        <a:defRPr>
          <a:latin typeface="+mn-lt"/>
          <a:ea typeface="+mn-ea"/>
          <a:cs typeface="+mn-cs"/>
        </a:defRPr>
      </a:lvl8pPr>
      <a:lvl9pPr marL="312761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90952">
        <a:defRPr>
          <a:latin typeface="+mn-lt"/>
          <a:ea typeface="+mn-ea"/>
          <a:cs typeface="+mn-cs"/>
        </a:defRPr>
      </a:lvl2pPr>
      <a:lvl3pPr marL="781903">
        <a:defRPr>
          <a:latin typeface="+mn-lt"/>
          <a:ea typeface="+mn-ea"/>
          <a:cs typeface="+mn-cs"/>
        </a:defRPr>
      </a:lvl3pPr>
      <a:lvl4pPr marL="1172855">
        <a:defRPr>
          <a:latin typeface="+mn-lt"/>
          <a:ea typeface="+mn-ea"/>
          <a:cs typeface="+mn-cs"/>
        </a:defRPr>
      </a:lvl4pPr>
      <a:lvl5pPr marL="1563807">
        <a:defRPr>
          <a:latin typeface="+mn-lt"/>
          <a:ea typeface="+mn-ea"/>
          <a:cs typeface="+mn-cs"/>
        </a:defRPr>
      </a:lvl5pPr>
      <a:lvl6pPr marL="1954759">
        <a:defRPr>
          <a:latin typeface="+mn-lt"/>
          <a:ea typeface="+mn-ea"/>
          <a:cs typeface="+mn-cs"/>
        </a:defRPr>
      </a:lvl6pPr>
      <a:lvl7pPr marL="2345710">
        <a:defRPr>
          <a:latin typeface="+mn-lt"/>
          <a:ea typeface="+mn-ea"/>
          <a:cs typeface="+mn-cs"/>
        </a:defRPr>
      </a:lvl7pPr>
      <a:lvl8pPr marL="2736662">
        <a:defRPr>
          <a:latin typeface="+mn-lt"/>
          <a:ea typeface="+mn-ea"/>
          <a:cs typeface="+mn-cs"/>
        </a:defRPr>
      </a:lvl8pPr>
      <a:lvl9pPr marL="312761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E409D5-8E7C-497C-B43E-32A94AA62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35" y="333098"/>
            <a:ext cx="7886700" cy="781709"/>
          </a:xfrm>
        </p:spPr>
        <p:txBody>
          <a:bodyPr>
            <a:normAutofit/>
          </a:bodyPr>
          <a:lstStyle/>
          <a:p>
            <a:pPr algn="ctr"/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神岡區公所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三樓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避難收容處所配置圖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278D923-BA78-4580-AAA6-3B22F7FF5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41" y="1780170"/>
            <a:ext cx="8037917" cy="4987135"/>
          </a:xfrm>
          <a:prstGeom prst="rect">
            <a:avLst/>
          </a:prstGeom>
        </p:spPr>
      </p:pic>
      <p:sp>
        <p:nvSpPr>
          <p:cNvPr id="9" name="Rectangle 37">
            <a:extLst>
              <a:ext uri="{FF2B5EF4-FFF2-40B4-BE49-F238E27FC236}">
                <a16:creationId xmlns:a16="http://schemas.microsoft.com/office/drawing/2014/main" id="{01BBFA34-D113-4E75-80D9-1D074B4E2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031" y="2085179"/>
            <a:ext cx="720725" cy="298211"/>
          </a:xfrm>
          <a:prstGeom prst="rect">
            <a:avLst/>
          </a:prstGeom>
          <a:solidFill>
            <a:schemeClr val="accent5">
              <a:lumMod val="50000"/>
              <a:alpha val="70195"/>
            </a:scheme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訪客區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15" name="Rectangle 38">
            <a:extLst>
              <a:ext uri="{FF2B5EF4-FFF2-40B4-BE49-F238E27FC236}">
                <a16:creationId xmlns:a16="http://schemas.microsoft.com/office/drawing/2014/main" id="{ECDAADCC-6C4D-4D05-9EB4-4A7228DAD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6533" y="2527900"/>
            <a:ext cx="1504598" cy="638543"/>
          </a:xfrm>
          <a:prstGeom prst="rect">
            <a:avLst/>
          </a:prstGeom>
          <a:solidFill>
            <a:srgbClr val="FFCC00">
              <a:alpha val="94116"/>
            </a:srgbClr>
          </a:solidFill>
          <a:ln w="12700">
            <a:solidFill>
              <a:srgbClr val="9933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用餐區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16" name="Rectangle 29">
            <a:extLst>
              <a:ext uri="{FF2B5EF4-FFF2-40B4-BE49-F238E27FC236}">
                <a16:creationId xmlns:a16="http://schemas.microsoft.com/office/drawing/2014/main" id="{14EA8B02-8E62-47D1-B7F6-47625EA3B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6533" y="4428793"/>
            <a:ext cx="1583531" cy="708527"/>
          </a:xfrm>
          <a:prstGeom prst="rect">
            <a:avLst/>
          </a:prstGeom>
          <a:solidFill>
            <a:srgbClr val="6666FF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特別照護寢區</a:t>
            </a:r>
            <a:endParaRPr kumimoji="0"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Rectangle 28">
            <a:extLst>
              <a:ext uri="{FF2B5EF4-FFF2-40B4-BE49-F238E27FC236}">
                <a16:creationId xmlns:a16="http://schemas.microsoft.com/office/drawing/2014/main" id="{26F514F1-E206-4DBD-8E59-79301881C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4374" y="4450251"/>
            <a:ext cx="936750" cy="696974"/>
          </a:xfrm>
          <a:prstGeom prst="rect">
            <a:avLst/>
          </a:prstGeom>
          <a:solidFill>
            <a:srgbClr val="9966FF">
              <a:alpha val="3960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b="1" dirty="0">
                <a:ea typeface="標楷體" pitchFamily="65" charset="-120"/>
              </a:rPr>
              <a:t>男寢區</a:t>
            </a:r>
          </a:p>
        </p:txBody>
      </p:sp>
      <p:sp>
        <p:nvSpPr>
          <p:cNvPr id="20" name="Rectangle 28">
            <a:extLst>
              <a:ext uri="{FF2B5EF4-FFF2-40B4-BE49-F238E27FC236}">
                <a16:creationId xmlns:a16="http://schemas.microsoft.com/office/drawing/2014/main" id="{484B9912-701A-4088-BA53-732384460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0198" y="2506715"/>
            <a:ext cx="1225897" cy="2640510"/>
          </a:xfrm>
          <a:prstGeom prst="rect">
            <a:avLst/>
          </a:prstGeom>
          <a:solidFill>
            <a:srgbClr val="9999FF">
              <a:alpha val="3960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2000" dirty="0">
                <a:latin typeface="Tw Cen MT"/>
                <a:ea typeface="標楷體" pitchFamily="65" charset="-120"/>
              </a:rPr>
              <a:t>家庭</a:t>
            </a:r>
            <a:endParaRPr kumimoji="0" lang="en-US" altLang="zh-TW" sz="20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2000" dirty="0">
                <a:latin typeface="Tw Cen MT"/>
                <a:ea typeface="標楷體" pitchFamily="65" charset="-120"/>
              </a:rPr>
              <a:t>寢室區</a:t>
            </a:r>
            <a:endParaRPr kumimoji="0" lang="zh-TW" altLang="en-US" sz="2000" b="1" dirty="0">
              <a:solidFill>
                <a:srgbClr val="FFFF00"/>
              </a:solidFill>
              <a:latin typeface="Tw Cen MT"/>
              <a:ea typeface="標楷體" pitchFamily="65" charset="-120"/>
            </a:endParaRPr>
          </a:p>
        </p:txBody>
      </p:sp>
      <p:sp>
        <p:nvSpPr>
          <p:cNvPr id="21" name="Rectangle 79">
            <a:extLst>
              <a:ext uri="{FF2B5EF4-FFF2-40B4-BE49-F238E27FC236}">
                <a16:creationId xmlns:a16="http://schemas.microsoft.com/office/drawing/2014/main" id="{C7F63768-0D7E-40F8-AEDA-ABDB801C3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1583" y="2733998"/>
            <a:ext cx="826883" cy="362317"/>
          </a:xfrm>
          <a:prstGeom prst="rect">
            <a:avLst/>
          </a:prstGeom>
          <a:solidFill>
            <a:srgbClr val="FF6699">
              <a:alpha val="69412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400" dirty="0">
                <a:latin typeface="Tw Cen MT"/>
                <a:ea typeface="標楷體" pitchFamily="65" charset="-120"/>
              </a:rPr>
              <a:t>哺集乳室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341AA75-393C-4998-BB5D-D00A30B694AE}"/>
              </a:ext>
            </a:extLst>
          </p:cNvPr>
          <p:cNvSpPr/>
          <p:nvPr/>
        </p:nvSpPr>
        <p:spPr>
          <a:xfrm>
            <a:off x="1786096" y="3485871"/>
            <a:ext cx="778056" cy="4392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聯合服務中心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72AD517-8281-4887-AD8C-4A8C186B31A4}"/>
              </a:ext>
            </a:extLst>
          </p:cNvPr>
          <p:cNvSpPr/>
          <p:nvPr/>
        </p:nvSpPr>
        <p:spPr>
          <a:xfrm>
            <a:off x="1792417" y="2915157"/>
            <a:ext cx="759208" cy="51384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秩序維護哨站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20E3AFA9-8893-41EE-A415-949CB01E3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2290" y="2535667"/>
            <a:ext cx="936749" cy="646002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b="1" dirty="0">
                <a:latin typeface="Tw Cen MT"/>
                <a:ea typeface="標楷體" pitchFamily="65" charset="-120"/>
              </a:rPr>
              <a:t>女寢區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F489B823-5B61-4C97-89B1-E10EEED67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123" y="5297882"/>
            <a:ext cx="359653" cy="35507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62C2392-FA27-E2EE-F104-AD6587259D77}"/>
              </a:ext>
            </a:extLst>
          </p:cNvPr>
          <p:cNvSpPr txBox="1"/>
          <p:nvPr/>
        </p:nvSpPr>
        <p:spPr>
          <a:xfrm>
            <a:off x="683780" y="1059120"/>
            <a:ext cx="71792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適災類型：風水震災 管理人：張凱鍾</a:t>
            </a:r>
            <a:r>
              <a:rPr lang="zh-TW" altLang="en-US" sz="1400" dirty="0"/>
              <a:t> 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  聯絡電話：</a:t>
            </a:r>
            <a:r>
              <a:rPr lang="en-US" altLang="zh-TW" sz="1400" dirty="0"/>
              <a:t>04-25620841#211</a:t>
            </a:r>
            <a:r>
              <a:rPr lang="zh-TW" altLang="en-US" sz="1400" dirty="0"/>
              <a:t> 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Rectangle 79">
            <a:extLst>
              <a:ext uri="{FF2B5EF4-FFF2-40B4-BE49-F238E27FC236}">
                <a16:creationId xmlns:a16="http://schemas.microsoft.com/office/drawing/2014/main" id="{92BCA4AB-C265-2390-8E7B-171AE9CEC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293" y="1627893"/>
            <a:ext cx="772751" cy="328388"/>
          </a:xfrm>
          <a:prstGeom prst="rect">
            <a:avLst/>
          </a:prstGeom>
          <a:solidFill>
            <a:srgbClr val="00B0F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3.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一樓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物資發放區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8" name="Rectangle 79">
            <a:extLst>
              <a:ext uri="{FF2B5EF4-FFF2-40B4-BE49-F238E27FC236}">
                <a16:creationId xmlns:a16="http://schemas.microsoft.com/office/drawing/2014/main" id="{3E9C5659-34F6-AA2E-07ED-FA8E29972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3135" y="1634270"/>
            <a:ext cx="604494" cy="328388"/>
          </a:xfrm>
          <a:prstGeom prst="rect">
            <a:avLst/>
          </a:prstGeom>
          <a:solidFill>
            <a:schemeClr val="accent2">
              <a:lumMod val="20000"/>
              <a:lumOff val="8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>
                <a:latin typeface="+mn-lt"/>
                <a:ea typeface="標楷體" pitchFamily="65" charset="-120"/>
              </a:rPr>
              <a:t>2.</a:t>
            </a:r>
            <a:r>
              <a:rPr kumimoji="0" lang="zh-TW" altLang="en-US" sz="1200" dirty="0">
                <a:latin typeface="+mn-lt"/>
                <a:ea typeface="標楷體" pitchFamily="65" charset="-120"/>
              </a:rPr>
              <a:t>一樓</a:t>
            </a:r>
            <a:endParaRPr kumimoji="0" lang="en-US" altLang="zh-TW" sz="1200" dirty="0">
              <a:latin typeface="+mn-lt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dirty="0">
                <a:latin typeface="+mn-lt"/>
                <a:ea typeface="標楷體" pitchFamily="65" charset="-120"/>
              </a:rPr>
              <a:t>登記編管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3F1B664-2A95-D1EC-E9D7-57E82D061A81}"/>
              </a:ext>
            </a:extLst>
          </p:cNvPr>
          <p:cNvSpPr/>
          <p:nvPr/>
        </p:nvSpPr>
        <p:spPr>
          <a:xfrm>
            <a:off x="6063333" y="1624470"/>
            <a:ext cx="884307" cy="339463"/>
          </a:xfrm>
          <a:prstGeom prst="rect">
            <a:avLst/>
          </a:prstGeom>
          <a:solidFill>
            <a:srgbClr val="33CC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一樓垃圾</a:t>
            </a:r>
            <a:endParaRPr lang="en-US" altLang="zh-TW" sz="11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暫時放置區</a:t>
            </a:r>
          </a:p>
        </p:txBody>
      </p:sp>
      <p:sp>
        <p:nvSpPr>
          <p:cNvPr id="11" name="Rectangle 37">
            <a:extLst>
              <a:ext uri="{FF2B5EF4-FFF2-40B4-BE49-F238E27FC236}">
                <a16:creationId xmlns:a16="http://schemas.microsoft.com/office/drawing/2014/main" id="{B7820FE1-82B3-8212-733C-3937A1836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2253" y="1627894"/>
            <a:ext cx="604494" cy="328387"/>
          </a:xfrm>
          <a:prstGeom prst="rect">
            <a:avLst/>
          </a:prstGeom>
          <a:solidFill>
            <a:srgbClr val="FF0000">
              <a:alpha val="70195"/>
            </a:srgb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vert="horz" wrap="none" anchor="ctr"/>
          <a:lstStyle/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一樓</a:t>
            </a:r>
            <a:endParaRPr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觀察區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14" name="Rectangle 79">
            <a:extLst>
              <a:ext uri="{FF2B5EF4-FFF2-40B4-BE49-F238E27FC236}">
                <a16:creationId xmlns:a16="http://schemas.microsoft.com/office/drawing/2014/main" id="{0719C865-41C2-0B45-AF6E-E2F5DB991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243" y="1638864"/>
            <a:ext cx="551945" cy="339463"/>
          </a:xfrm>
          <a:prstGeom prst="rect">
            <a:avLst/>
          </a:prstGeom>
          <a:solidFill>
            <a:schemeClr val="accent4">
              <a:lumMod val="40000"/>
              <a:lumOff val="60000"/>
              <a:alpha val="69803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sz="1200" dirty="0">
                <a:latin typeface="Tw Cen MT"/>
                <a:ea typeface="標楷體" pitchFamily="65" charset="-120"/>
              </a:rPr>
              <a:t>1.</a:t>
            </a:r>
            <a:r>
              <a:rPr lang="zh-TW" altLang="en-US" sz="1200" dirty="0">
                <a:latin typeface="Tw Cen MT"/>
                <a:ea typeface="標楷體" pitchFamily="65" charset="-120"/>
              </a:rPr>
              <a:t>一樓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等待區</a:t>
            </a:r>
          </a:p>
        </p:txBody>
      </p:sp>
      <p:sp>
        <p:nvSpPr>
          <p:cNvPr id="19" name="Rectangle 38">
            <a:extLst>
              <a:ext uri="{FF2B5EF4-FFF2-40B4-BE49-F238E27FC236}">
                <a16:creationId xmlns:a16="http://schemas.microsoft.com/office/drawing/2014/main" id="{1F457C5E-DB92-7797-1E3D-E54E7A20C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6566" y="3705259"/>
            <a:ext cx="587522" cy="288032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Rectangle 37">
            <a:extLst>
              <a:ext uri="{FF2B5EF4-FFF2-40B4-BE49-F238E27FC236}">
                <a16:creationId xmlns:a16="http://schemas.microsoft.com/office/drawing/2014/main" id="{2318B4A2-428A-4A71-768B-157E84DBD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4023" y="3679534"/>
            <a:ext cx="491951" cy="411721"/>
          </a:xfrm>
          <a:prstGeom prst="rect">
            <a:avLst/>
          </a:prstGeom>
          <a:solidFill>
            <a:schemeClr val="accent6">
              <a:lumMod val="40000"/>
              <a:lumOff val="60000"/>
              <a:alpha val="70195"/>
            </a:scheme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醫療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服務區</a:t>
            </a:r>
            <a:endParaRPr kumimoji="0" lang="zh-TW" altLang="en-US" sz="1200" dirty="0">
              <a:latin typeface="Tw Cen MT"/>
              <a:ea typeface="標楷體" pitchFamily="65" charset="-120"/>
            </a:endParaRPr>
          </a:p>
        </p:txBody>
      </p:sp>
      <p:sp>
        <p:nvSpPr>
          <p:cNvPr id="29" name="Rectangle 79">
            <a:extLst>
              <a:ext uri="{FF2B5EF4-FFF2-40B4-BE49-F238E27FC236}">
                <a16:creationId xmlns:a16="http://schemas.microsoft.com/office/drawing/2014/main" id="{B75D2C41-FDBE-EF39-5CA7-5D92DD780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44" y="3676714"/>
            <a:ext cx="418098" cy="411721"/>
          </a:xfrm>
          <a:prstGeom prst="rect">
            <a:avLst/>
          </a:prstGeom>
          <a:solidFill>
            <a:schemeClr val="accent4">
              <a:lumMod val="60000"/>
              <a:lumOff val="4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兒童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關懷區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197A08E0-7DD9-D14D-9E78-132A0CAE9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8651" y="2069034"/>
            <a:ext cx="884307" cy="328387"/>
          </a:xfrm>
          <a:prstGeom prst="rect">
            <a:avLst/>
          </a:prstGeom>
          <a:solidFill>
            <a:schemeClr val="accent3">
              <a:lumMod val="40000"/>
              <a:lumOff val="60000"/>
              <a:alpha val="70195"/>
            </a:scheme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vert="horz"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寵物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收容區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12" name="Rectangle 79">
            <a:extLst>
              <a:ext uri="{FF2B5EF4-FFF2-40B4-BE49-F238E27FC236}">
                <a16:creationId xmlns:a16="http://schemas.microsoft.com/office/drawing/2014/main" id="{B99560CA-FCA4-E311-3560-E4CBB6F95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067" y="3677633"/>
            <a:ext cx="418098" cy="411721"/>
          </a:xfrm>
          <a:prstGeom prst="rect">
            <a:avLst/>
          </a:prstGeom>
          <a:solidFill>
            <a:srgbClr val="FF6699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心靈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關懷區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FEE4551-CBF7-11C5-0EE6-BD2714BEC1C3}"/>
              </a:ext>
            </a:extLst>
          </p:cNvPr>
          <p:cNvSpPr/>
          <p:nvPr/>
        </p:nvSpPr>
        <p:spPr>
          <a:xfrm>
            <a:off x="1786096" y="3981973"/>
            <a:ext cx="758544" cy="41172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工作人員會議室暨休息區</a:t>
            </a:r>
          </a:p>
        </p:txBody>
      </p:sp>
      <p:sp>
        <p:nvSpPr>
          <p:cNvPr id="30" name="Rectangle 79">
            <a:extLst>
              <a:ext uri="{FF2B5EF4-FFF2-40B4-BE49-F238E27FC236}">
                <a16:creationId xmlns:a16="http://schemas.microsoft.com/office/drawing/2014/main" id="{EEC0DA1B-E3E9-D0CD-8F26-50BC30541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2649" y="1627893"/>
            <a:ext cx="772751" cy="328388"/>
          </a:xfrm>
          <a:prstGeom prst="rect">
            <a:avLst/>
          </a:prstGeom>
          <a:solidFill>
            <a:srgbClr val="33CCFF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4.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一樓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物資儲放區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7321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2FA7B2-1BD2-4ECF-82AC-E409A6F4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65910"/>
            <a:ext cx="7886700" cy="594244"/>
          </a:xfrm>
        </p:spPr>
        <p:txBody>
          <a:bodyPr>
            <a:normAutofit/>
          </a:bodyPr>
          <a:lstStyle/>
          <a:p>
            <a:pPr algn="ctr"/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豐洲公園避難收容處所配置圖</a:t>
            </a:r>
            <a:endParaRPr lang="zh-TW" altLang="en-US" sz="24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85DEDCC-A816-4C4B-9D99-BCC32DF1D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351621"/>
            <a:ext cx="7056784" cy="5452441"/>
          </a:xfrm>
          <a:prstGeom prst="rect">
            <a:avLst/>
          </a:prstGeom>
        </p:spPr>
      </p:pic>
      <p:sp>
        <p:nvSpPr>
          <p:cNvPr id="9" name="Rectangle 29">
            <a:extLst>
              <a:ext uri="{FF2B5EF4-FFF2-40B4-BE49-F238E27FC236}">
                <a16:creationId xmlns:a16="http://schemas.microsoft.com/office/drawing/2014/main" id="{EED8CC9F-DADD-489B-A0FF-89F414944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932" y="4149080"/>
            <a:ext cx="448884" cy="228787"/>
          </a:xfrm>
          <a:prstGeom prst="rect">
            <a:avLst/>
          </a:prstGeom>
          <a:noFill/>
          <a:ln>
            <a:solidFill>
              <a:srgbClr val="FF0000"/>
            </a:solidFill>
            <a:prstDash val="solid"/>
          </a:ln>
        </p:spPr>
        <p:txBody>
          <a:bodyPr vert="horz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 dirty="0">
                <a:latin typeface="Tw Cen MT" panose="020B0602020104020603" pitchFamily="34" charset="0"/>
                <a:ea typeface="標楷體" panose="03000509000000000000" pitchFamily="65" charset="-120"/>
              </a:rPr>
              <a:t>廁所</a:t>
            </a:r>
          </a:p>
        </p:txBody>
      </p:sp>
      <p:sp>
        <p:nvSpPr>
          <p:cNvPr id="10" name="Rectangle 29">
            <a:extLst>
              <a:ext uri="{FF2B5EF4-FFF2-40B4-BE49-F238E27FC236}">
                <a16:creationId xmlns:a16="http://schemas.microsoft.com/office/drawing/2014/main" id="{A253A6BE-8C7B-4AD3-944F-F4B35D67E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3983" y="2061551"/>
            <a:ext cx="620613" cy="228787"/>
          </a:xfrm>
          <a:prstGeom prst="rect">
            <a:avLst/>
          </a:prstGeom>
          <a:solidFill>
            <a:srgbClr val="FF00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 dirty="0">
                <a:latin typeface="Tw Cen MT" panose="020B0602020104020603" pitchFamily="34" charset="0"/>
                <a:ea typeface="標楷體" panose="03000509000000000000" pitchFamily="65" charset="-120"/>
              </a:rPr>
              <a:t>流動廁所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3699ABE-61DF-5FC4-5028-BA36D1440DFA}"/>
              </a:ext>
            </a:extLst>
          </p:cNvPr>
          <p:cNvSpPr txBox="1"/>
          <p:nvPr/>
        </p:nvSpPr>
        <p:spPr>
          <a:xfrm>
            <a:off x="899592" y="976931"/>
            <a:ext cx="6822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適災類型：震災 管理人：黃冠雄  聯絡電話：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0919-072823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93FED0C-5185-90E7-162E-C628507756A3}"/>
              </a:ext>
            </a:extLst>
          </p:cNvPr>
          <p:cNvSpPr/>
          <p:nvPr/>
        </p:nvSpPr>
        <p:spPr>
          <a:xfrm>
            <a:off x="6576935" y="1898944"/>
            <a:ext cx="371329" cy="554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聯合服務中心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D1797C0-1FB8-5EFA-4C13-779F5D248FC9}"/>
              </a:ext>
            </a:extLst>
          </p:cNvPr>
          <p:cNvSpPr/>
          <p:nvPr/>
        </p:nvSpPr>
        <p:spPr>
          <a:xfrm>
            <a:off x="6085316" y="2290338"/>
            <a:ext cx="295702" cy="7084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用餐區暨公共休息區</a:t>
            </a:r>
          </a:p>
        </p:txBody>
      </p:sp>
      <p:sp>
        <p:nvSpPr>
          <p:cNvPr id="18" name="Rectangle 29">
            <a:extLst>
              <a:ext uri="{FF2B5EF4-FFF2-40B4-BE49-F238E27FC236}">
                <a16:creationId xmlns:a16="http://schemas.microsoft.com/office/drawing/2014/main" id="{3119E6C6-1B03-F743-2B56-06F6A8B14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7522" y="2832699"/>
            <a:ext cx="608850" cy="411721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0" lang="en-US" altLang="zh-TW" b="1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男寢區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endParaRPr kumimoji="0"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943C240A-3588-3A57-F0FA-578A723D8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895" y="2759903"/>
            <a:ext cx="906153" cy="557312"/>
          </a:xfrm>
          <a:prstGeom prst="rect">
            <a:avLst/>
          </a:prstGeom>
          <a:solidFill>
            <a:srgbClr val="9999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家庭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寢室區</a:t>
            </a:r>
            <a:endParaRPr kumimoji="0" lang="zh-TW" altLang="en-US" sz="1200" b="1" dirty="0">
              <a:solidFill>
                <a:srgbClr val="FFFF00"/>
              </a:solidFill>
              <a:latin typeface="Tw Cen MT"/>
              <a:ea typeface="標楷體" pitchFamily="65" charset="-120"/>
            </a:endParaRPr>
          </a:p>
        </p:txBody>
      </p:sp>
      <p:sp>
        <p:nvSpPr>
          <p:cNvPr id="22" name="Rectangle 29">
            <a:extLst>
              <a:ext uri="{FF2B5EF4-FFF2-40B4-BE49-F238E27FC236}">
                <a16:creationId xmlns:a16="http://schemas.microsoft.com/office/drawing/2014/main" id="{C492F4D2-2C8D-495C-BE24-C1B6289B0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9650" y="3377410"/>
            <a:ext cx="894398" cy="616389"/>
          </a:xfrm>
          <a:prstGeom prst="rect">
            <a:avLst/>
          </a:prstGeom>
          <a:solidFill>
            <a:srgbClr val="9966FF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特別照</a:t>
            </a:r>
            <a:endParaRPr kumimoji="0"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kumimoji="0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護寢區</a:t>
            </a:r>
            <a:endParaRPr kumimoji="0"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2D7BC54-901E-54EF-D145-CCD8D8D78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555" y="3115529"/>
            <a:ext cx="627000" cy="451038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女寢區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31" name="Rectangle 79">
            <a:extLst>
              <a:ext uri="{FF2B5EF4-FFF2-40B4-BE49-F238E27FC236}">
                <a16:creationId xmlns:a16="http://schemas.microsoft.com/office/drawing/2014/main" id="{025BFAF7-CC2D-CEF8-8E7A-86D50D07E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5534" y="2772205"/>
            <a:ext cx="608850" cy="343324"/>
          </a:xfrm>
          <a:prstGeom prst="rect">
            <a:avLst/>
          </a:prstGeom>
          <a:solidFill>
            <a:srgbClr val="FF6699">
              <a:alpha val="69803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哺集乳區</a:t>
            </a:r>
            <a:endParaRPr kumimoji="0" lang="zh-TW" altLang="en-US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Rectangle 37">
            <a:extLst>
              <a:ext uri="{FF2B5EF4-FFF2-40B4-BE49-F238E27FC236}">
                <a16:creationId xmlns:a16="http://schemas.microsoft.com/office/drawing/2014/main" id="{DD359C9B-D702-2B85-E23E-A09FC80EA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971" y="4330677"/>
            <a:ext cx="513051" cy="391341"/>
          </a:xfrm>
          <a:prstGeom prst="rect">
            <a:avLst/>
          </a:prstGeom>
          <a:solidFill>
            <a:schemeClr val="accent6">
              <a:lumMod val="40000"/>
              <a:lumOff val="60000"/>
              <a:alpha val="70195"/>
            </a:scheme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醫療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服務區</a:t>
            </a:r>
            <a:endParaRPr kumimoji="0" lang="zh-TW" altLang="en-US" sz="1200" dirty="0">
              <a:latin typeface="Tw Cen MT"/>
              <a:ea typeface="標楷體" pitchFamily="65" charset="-120"/>
            </a:endParaRPr>
          </a:p>
        </p:txBody>
      </p:sp>
      <p:sp>
        <p:nvSpPr>
          <p:cNvPr id="36" name="Rectangle 79">
            <a:extLst>
              <a:ext uri="{FF2B5EF4-FFF2-40B4-BE49-F238E27FC236}">
                <a16:creationId xmlns:a16="http://schemas.microsoft.com/office/drawing/2014/main" id="{6DAE5933-52D5-FDE5-455F-EB99CD520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554" y="4319254"/>
            <a:ext cx="513051" cy="391341"/>
          </a:xfrm>
          <a:prstGeom prst="rect">
            <a:avLst/>
          </a:prstGeom>
          <a:solidFill>
            <a:srgbClr val="FFFF0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兒童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關懷區</a:t>
            </a:r>
          </a:p>
        </p:txBody>
      </p:sp>
      <p:sp>
        <p:nvSpPr>
          <p:cNvPr id="37" name="Rectangle 79">
            <a:extLst>
              <a:ext uri="{FF2B5EF4-FFF2-40B4-BE49-F238E27FC236}">
                <a16:creationId xmlns:a16="http://schemas.microsoft.com/office/drawing/2014/main" id="{41AEBFE8-6FA9-56D3-BC13-D4E948844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1373" y="4330678"/>
            <a:ext cx="448883" cy="391341"/>
          </a:xfrm>
          <a:prstGeom prst="rect">
            <a:avLst/>
          </a:prstGeom>
          <a:solidFill>
            <a:srgbClr val="FF6699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心靈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關懷區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9AE5BB1-5B01-902E-8C29-AB28449ED667}"/>
              </a:ext>
            </a:extLst>
          </p:cNvPr>
          <p:cNvSpPr/>
          <p:nvPr/>
        </p:nvSpPr>
        <p:spPr>
          <a:xfrm>
            <a:off x="2017866" y="3490190"/>
            <a:ext cx="916875" cy="445164"/>
          </a:xfrm>
          <a:prstGeom prst="rect">
            <a:avLst/>
          </a:prstGeom>
          <a:solidFill>
            <a:srgbClr val="33CC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垃圾暫時</a:t>
            </a:r>
            <a:endParaRPr lang="en-US" altLang="zh-TW" sz="11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放置區</a:t>
            </a:r>
          </a:p>
        </p:txBody>
      </p:sp>
      <p:sp>
        <p:nvSpPr>
          <p:cNvPr id="39" name="Rectangle 79">
            <a:extLst>
              <a:ext uri="{FF2B5EF4-FFF2-40B4-BE49-F238E27FC236}">
                <a16:creationId xmlns:a16="http://schemas.microsoft.com/office/drawing/2014/main" id="{4D848014-D259-B771-728E-7CB40098A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929" y="4161252"/>
            <a:ext cx="617398" cy="376035"/>
          </a:xfrm>
          <a:prstGeom prst="rect">
            <a:avLst/>
          </a:prstGeom>
          <a:solidFill>
            <a:schemeClr val="accent4">
              <a:lumMod val="40000"/>
              <a:lumOff val="60000"/>
              <a:alpha val="69803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1.</a:t>
            </a: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等待區</a:t>
            </a:r>
          </a:p>
        </p:txBody>
      </p:sp>
      <p:sp>
        <p:nvSpPr>
          <p:cNvPr id="40" name="Rectangle 79">
            <a:extLst>
              <a:ext uri="{FF2B5EF4-FFF2-40B4-BE49-F238E27FC236}">
                <a16:creationId xmlns:a16="http://schemas.microsoft.com/office/drawing/2014/main" id="{7DDD7FF9-1D35-62A4-B620-901F0F76E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717" y="4626849"/>
            <a:ext cx="647611" cy="337455"/>
          </a:xfrm>
          <a:prstGeom prst="rect">
            <a:avLst/>
          </a:prstGeom>
          <a:solidFill>
            <a:schemeClr val="accent2">
              <a:lumMod val="20000"/>
              <a:lumOff val="8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>
                <a:latin typeface="+mn-lt"/>
                <a:ea typeface="標楷體" pitchFamily="65" charset="-120"/>
              </a:rPr>
              <a:t>2.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dirty="0">
                <a:latin typeface="+mn-lt"/>
                <a:ea typeface="標楷體" pitchFamily="65" charset="-120"/>
              </a:rPr>
              <a:t>登記編管區</a:t>
            </a:r>
          </a:p>
        </p:txBody>
      </p:sp>
      <p:sp>
        <p:nvSpPr>
          <p:cNvPr id="41" name="Rectangle 37">
            <a:extLst>
              <a:ext uri="{FF2B5EF4-FFF2-40B4-BE49-F238E27FC236}">
                <a16:creationId xmlns:a16="http://schemas.microsoft.com/office/drawing/2014/main" id="{9BD8AEFE-08A9-4E59-6683-E89D795FC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4061" y="5172700"/>
            <a:ext cx="647610" cy="428961"/>
          </a:xfrm>
          <a:prstGeom prst="rect">
            <a:avLst/>
          </a:prstGeom>
          <a:solidFill>
            <a:srgbClr val="0000FF">
              <a:alpha val="69804"/>
            </a:srgb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vert="horz" wrap="none" anchor="ctr"/>
          <a:lstStyle/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訪客區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82B5B6A3-E3FA-153C-AEF0-BA1D52DBCACA}"/>
              </a:ext>
            </a:extLst>
          </p:cNvPr>
          <p:cNvSpPr/>
          <p:nvPr/>
        </p:nvSpPr>
        <p:spPr>
          <a:xfrm>
            <a:off x="3322299" y="4962441"/>
            <a:ext cx="675320" cy="41172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秩序維護哨站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168C43D-B43E-CC2D-60EB-B8B359444A54}"/>
              </a:ext>
            </a:extLst>
          </p:cNvPr>
          <p:cNvSpPr/>
          <p:nvPr/>
        </p:nvSpPr>
        <p:spPr>
          <a:xfrm>
            <a:off x="4048085" y="4995839"/>
            <a:ext cx="675320" cy="391342"/>
          </a:xfrm>
          <a:prstGeom prst="rect">
            <a:avLst/>
          </a:prstGeom>
          <a:solidFill>
            <a:srgbClr val="3366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100" dirty="0">
                <a:solidFill>
                  <a:schemeClr val="tx1"/>
                </a:solidFill>
                <a:ea typeface="標楷體" pitchFamily="65" charset="-120"/>
              </a:rPr>
              <a:t>工作人員會議暨休息區</a:t>
            </a:r>
            <a:endParaRPr kumimoji="0" lang="zh-TW" altLang="en-US" sz="1100" dirty="0">
              <a:solidFill>
                <a:schemeClr val="tx1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44" name="Rectangle 79">
            <a:extLst>
              <a:ext uri="{FF2B5EF4-FFF2-40B4-BE49-F238E27FC236}">
                <a16:creationId xmlns:a16="http://schemas.microsoft.com/office/drawing/2014/main" id="{466E4DB1-BDE8-7CDF-50D3-1EFB767C5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6626" y="4488027"/>
            <a:ext cx="513052" cy="376035"/>
          </a:xfrm>
          <a:prstGeom prst="rect">
            <a:avLst/>
          </a:prstGeom>
          <a:solidFill>
            <a:srgbClr val="00B0F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3.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物資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發放區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45" name="Rectangle 79">
            <a:extLst>
              <a:ext uri="{FF2B5EF4-FFF2-40B4-BE49-F238E27FC236}">
                <a16:creationId xmlns:a16="http://schemas.microsoft.com/office/drawing/2014/main" id="{18DE5D7E-C640-DBBC-CDEB-B368CF93D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933" y="4930667"/>
            <a:ext cx="542746" cy="324862"/>
          </a:xfrm>
          <a:prstGeom prst="rect">
            <a:avLst/>
          </a:prstGeom>
          <a:solidFill>
            <a:srgbClr val="33CCFF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3.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物資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儲放區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B0477EA6-39D4-7D22-3502-123198E2BB72}"/>
              </a:ext>
            </a:extLst>
          </p:cNvPr>
          <p:cNvSpPr/>
          <p:nvPr/>
        </p:nvSpPr>
        <p:spPr>
          <a:xfrm>
            <a:off x="2350766" y="3070379"/>
            <a:ext cx="605824" cy="3750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寵物</a:t>
            </a:r>
            <a:endParaRPr kumimoji="0" lang="en-US" altLang="zh-TW" sz="1000" dirty="0">
              <a:solidFill>
                <a:schemeClr val="tx1"/>
              </a:solidFill>
              <a:latin typeface="+mn-lt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收容區</a:t>
            </a:r>
          </a:p>
        </p:txBody>
      </p:sp>
    </p:spTree>
    <p:extLst>
      <p:ext uri="{BB962C8B-B14F-4D97-AF65-F5344CB8AC3E}">
        <p14:creationId xmlns:p14="http://schemas.microsoft.com/office/powerpoint/2010/main" val="31325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059429-5CB1-4D7D-BCA4-9FDF79A38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41623"/>
            <a:ext cx="8352928" cy="890597"/>
          </a:xfrm>
        </p:spPr>
        <p:txBody>
          <a:bodyPr>
            <a:normAutofit/>
          </a:bodyPr>
          <a:lstStyle/>
          <a:p>
            <a:pPr algn="ctr"/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神圳國中多功能活動中心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二樓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避難收容處所配置圖</a:t>
            </a:r>
            <a:endParaRPr lang="zh-TW" altLang="en-US" sz="2400" dirty="0"/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B785AC70-8869-40BE-B5D2-D49225DD4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1844824"/>
            <a:ext cx="7638932" cy="3994025"/>
          </a:xfrm>
          <a:prstGeom prst="rect">
            <a:avLst/>
          </a:prstGeom>
          <a:noFill/>
          <a:ln w="38100">
            <a:solidFill>
              <a:srgbClr val="99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0" lang="zh-TW" altLang="en-US" dirty="0">
              <a:latin typeface="Tw Cen MT"/>
              <a:ea typeface="微軟正黑體" pitchFamily="34" charset="-120"/>
            </a:endParaRPr>
          </a:p>
        </p:txBody>
      </p:sp>
      <p:sp>
        <p:nvSpPr>
          <p:cNvPr id="28" name="Rectangle 37">
            <a:extLst>
              <a:ext uri="{FF2B5EF4-FFF2-40B4-BE49-F238E27FC236}">
                <a16:creationId xmlns:a16="http://schemas.microsoft.com/office/drawing/2014/main" id="{F737A8B7-9015-4763-93AF-3C28F6233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5601" y="5480308"/>
            <a:ext cx="360407" cy="363981"/>
          </a:xfrm>
          <a:prstGeom prst="rect">
            <a:avLst/>
          </a:prstGeom>
          <a:solidFill>
            <a:schemeClr val="accent5">
              <a:lumMod val="60000"/>
              <a:lumOff val="40000"/>
              <a:alpha val="70195"/>
            </a:schemeClr>
          </a:solidFill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600" b="1" dirty="0">
                <a:latin typeface="Tw Cen MT"/>
                <a:ea typeface="標楷體" pitchFamily="65" charset="-120"/>
              </a:rPr>
              <a:t>入口</a:t>
            </a:r>
            <a:endParaRPr kumimoji="0" lang="en-US" altLang="zh-TW" sz="1600" b="1" dirty="0">
              <a:latin typeface="Tw Cen MT"/>
              <a:ea typeface="標楷體" pitchFamily="65" charset="-120"/>
            </a:endParaRPr>
          </a:p>
        </p:txBody>
      </p:sp>
      <p:sp>
        <p:nvSpPr>
          <p:cNvPr id="30" name="Rectangle 37">
            <a:extLst>
              <a:ext uri="{FF2B5EF4-FFF2-40B4-BE49-F238E27FC236}">
                <a16:creationId xmlns:a16="http://schemas.microsoft.com/office/drawing/2014/main" id="{F0944514-88E2-46B1-9004-BD5623093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9583" y="5583720"/>
            <a:ext cx="330994" cy="278527"/>
          </a:xfrm>
          <a:prstGeom prst="rect">
            <a:avLst/>
          </a:prstGeom>
          <a:noFill/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b="1" dirty="0">
                <a:latin typeface="Tw Cen MT"/>
                <a:ea typeface="標楷體" pitchFamily="65" charset="-120"/>
              </a:rPr>
              <a:t>門</a:t>
            </a:r>
            <a:endParaRPr lang="en-US" altLang="zh-TW" sz="1200" b="1" dirty="0">
              <a:latin typeface="Tw Cen MT"/>
              <a:ea typeface="標楷體" pitchFamily="65" charset="-12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1D4B84E2-D45C-4C50-8CA6-6DE2CF53B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996" y="5292167"/>
            <a:ext cx="559202" cy="558381"/>
          </a:xfrm>
          <a:prstGeom prst="rect">
            <a:avLst/>
          </a:prstGeom>
        </p:spPr>
      </p:pic>
      <p:pic>
        <p:nvPicPr>
          <p:cNvPr id="34" name="圖片 40" descr="樓梯圖示.jpg">
            <a:extLst>
              <a:ext uri="{FF2B5EF4-FFF2-40B4-BE49-F238E27FC236}">
                <a16:creationId xmlns:a16="http://schemas.microsoft.com/office/drawing/2014/main" id="{FB1C6910-889D-4683-816A-C879A26720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19551" r="15350" b="19550"/>
          <a:stretch>
            <a:fillRect/>
          </a:stretch>
        </p:blipFill>
        <p:spPr bwMode="auto">
          <a:xfrm>
            <a:off x="6789583" y="5849729"/>
            <a:ext cx="330994" cy="27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2">
            <a:extLst>
              <a:ext uri="{FF2B5EF4-FFF2-40B4-BE49-F238E27FC236}">
                <a16:creationId xmlns:a16="http://schemas.microsoft.com/office/drawing/2014/main" id="{9195468F-77FF-27A5-EB71-B54FB1947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1" y="5085184"/>
            <a:ext cx="411292" cy="754483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rot="0" vert="eaVert" wrap="square" lIns="91440" tIns="45720" rIns="91440" bIns="45720" anchor="t" anchorCtr="0">
            <a:noAutofit/>
          </a:bodyPr>
          <a:lstStyle/>
          <a:p>
            <a:pPr algn="ctr"/>
            <a:r>
              <a:rPr lang="zh-TW" sz="1300" b="1" kern="1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音</a:t>
            </a:r>
            <a:r>
              <a:rPr lang="en-US" sz="1300" b="1" kern="1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sz="1300" b="1" kern="1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控室</a:t>
            </a:r>
            <a:endParaRPr lang="zh-TW" sz="1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46" name="文字方塊 2">
            <a:extLst>
              <a:ext uri="{FF2B5EF4-FFF2-40B4-BE49-F238E27FC236}">
                <a16:creationId xmlns:a16="http://schemas.microsoft.com/office/drawing/2014/main" id="{3DAE1428-E26C-1500-2F7C-2BF6D90D9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0520" y="3218827"/>
            <a:ext cx="420673" cy="611505"/>
          </a:xfrm>
          <a:prstGeom prst="rect">
            <a:avLst/>
          </a:prstGeom>
          <a:solidFill>
            <a:srgbClr val="CCCCFF"/>
          </a:solidFill>
          <a:ln w="9525">
            <a:noFill/>
            <a:miter lim="800000"/>
            <a:headEnd/>
            <a:tailEnd/>
          </a:ln>
        </p:spPr>
        <p:txBody>
          <a:bodyPr rot="0" vert="eaVert" wrap="square" lIns="91440" tIns="45720" rIns="91440" bIns="45720" anchor="t" anchorCtr="0">
            <a:noAutofit/>
          </a:bodyPr>
          <a:lstStyle/>
          <a:p>
            <a:pPr>
              <a:lnSpc>
                <a:spcPts val="1300"/>
              </a:lnSpc>
            </a:pPr>
            <a:r>
              <a:rPr lang="zh-TW" sz="1300" b="1" kern="100">
                <a:solidFill>
                  <a:srgbClr val="7030A0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無障礙</a:t>
            </a:r>
            <a:endParaRPr lang="zh-TW" sz="1200" kern="10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lnSpc>
                <a:spcPts val="1100"/>
              </a:lnSpc>
            </a:pPr>
            <a:r>
              <a:rPr lang="zh-TW" sz="1300" b="1" kern="100">
                <a:solidFill>
                  <a:srgbClr val="7030A0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廁 所</a:t>
            </a:r>
            <a:endParaRPr lang="zh-TW" sz="1200" kern="10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47" name="文字方塊 2">
            <a:extLst>
              <a:ext uri="{FF2B5EF4-FFF2-40B4-BE49-F238E27FC236}">
                <a16:creationId xmlns:a16="http://schemas.microsoft.com/office/drawing/2014/main" id="{21DE62ED-276F-6F07-9796-F09C60B83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728" y="3833380"/>
            <a:ext cx="420673" cy="581025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</p:spPr>
        <p:txBody>
          <a:bodyPr rot="0" vert="eaVert" wrap="square" lIns="91440" tIns="45720" rIns="91440" bIns="45720" anchor="t" anchorCtr="0">
            <a:noAutofit/>
          </a:bodyPr>
          <a:lstStyle/>
          <a:p>
            <a:pPr indent="82550"/>
            <a:r>
              <a:rPr lang="zh-TW" sz="1300" b="1" kern="1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男廁</a:t>
            </a:r>
            <a:endParaRPr lang="zh-TW" sz="1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48" name="文字方塊 2">
            <a:extLst>
              <a:ext uri="{FF2B5EF4-FFF2-40B4-BE49-F238E27FC236}">
                <a16:creationId xmlns:a16="http://schemas.microsoft.com/office/drawing/2014/main" id="{93C7A4C2-C425-5652-DDD4-FC845CD31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728" y="2680772"/>
            <a:ext cx="420673" cy="526356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rot="0" vert="eaVert" wrap="square" lIns="91440" tIns="45720" rIns="91440" bIns="45720" anchor="t" anchorCtr="0">
            <a:noAutofit/>
          </a:bodyPr>
          <a:lstStyle/>
          <a:p>
            <a:pPr algn="ctr"/>
            <a:r>
              <a:rPr lang="zh-TW" sz="13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女 廁</a:t>
            </a:r>
            <a:endParaRPr lang="zh-TW" sz="1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B034E28-065D-7BA5-1208-C991E0C56F03}"/>
              </a:ext>
            </a:extLst>
          </p:cNvPr>
          <p:cNvSpPr txBox="1"/>
          <p:nvPr/>
        </p:nvSpPr>
        <p:spPr>
          <a:xfrm>
            <a:off x="852929" y="1338594"/>
            <a:ext cx="6822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適災類型：風水震災 管理人：黃晟宏主任  聯絡電話：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0912-061281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Rectangle 37">
            <a:extLst>
              <a:ext uri="{FF2B5EF4-FFF2-40B4-BE49-F238E27FC236}">
                <a16:creationId xmlns:a16="http://schemas.microsoft.com/office/drawing/2014/main" id="{B4E8B07A-D3FA-2255-0E3B-BB8B81680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681" y="5906592"/>
            <a:ext cx="687123" cy="442198"/>
          </a:xfrm>
          <a:prstGeom prst="rect">
            <a:avLst/>
          </a:prstGeom>
          <a:solidFill>
            <a:srgbClr val="0000FF">
              <a:alpha val="69804"/>
            </a:srgb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vert="horz" wrap="none" anchor="ctr"/>
          <a:lstStyle/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一樓</a:t>
            </a:r>
            <a:endParaRPr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訪客區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22FF77D-7A4D-22D5-C7F3-9538C0CAD630}"/>
              </a:ext>
            </a:extLst>
          </p:cNvPr>
          <p:cNvSpPr/>
          <p:nvPr/>
        </p:nvSpPr>
        <p:spPr>
          <a:xfrm>
            <a:off x="5844126" y="5903663"/>
            <a:ext cx="859195" cy="4421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一樓寵物</a:t>
            </a:r>
            <a:endParaRPr kumimoji="0" lang="en-US" altLang="zh-TW" sz="1000" dirty="0">
              <a:solidFill>
                <a:schemeClr val="tx1"/>
              </a:solidFill>
              <a:latin typeface="+mn-lt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收容區</a:t>
            </a:r>
          </a:p>
        </p:txBody>
      </p:sp>
      <p:sp>
        <p:nvSpPr>
          <p:cNvPr id="15" name="Rectangle 79">
            <a:extLst>
              <a:ext uri="{FF2B5EF4-FFF2-40B4-BE49-F238E27FC236}">
                <a16:creationId xmlns:a16="http://schemas.microsoft.com/office/drawing/2014/main" id="{310DC10E-2B48-958A-23E4-D7A042039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0552" y="5895894"/>
            <a:ext cx="772751" cy="434078"/>
          </a:xfrm>
          <a:prstGeom prst="rect">
            <a:avLst/>
          </a:prstGeom>
          <a:solidFill>
            <a:srgbClr val="00B0F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3.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一樓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物資發放區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16" name="Rectangle 79">
            <a:extLst>
              <a:ext uri="{FF2B5EF4-FFF2-40B4-BE49-F238E27FC236}">
                <a16:creationId xmlns:a16="http://schemas.microsoft.com/office/drawing/2014/main" id="{DB8113BA-2BBB-F292-6F50-43742F181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8647" y="5896712"/>
            <a:ext cx="604494" cy="434078"/>
          </a:xfrm>
          <a:prstGeom prst="rect">
            <a:avLst/>
          </a:prstGeom>
          <a:solidFill>
            <a:schemeClr val="accent2">
              <a:lumMod val="20000"/>
              <a:lumOff val="8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>
                <a:latin typeface="+mn-lt"/>
                <a:ea typeface="標楷體" pitchFamily="65" charset="-120"/>
              </a:rPr>
              <a:t>2.</a:t>
            </a:r>
            <a:r>
              <a:rPr kumimoji="0" lang="zh-TW" altLang="en-US" sz="1200" dirty="0">
                <a:latin typeface="+mn-lt"/>
                <a:ea typeface="標楷體" pitchFamily="65" charset="-120"/>
              </a:rPr>
              <a:t>一樓</a:t>
            </a:r>
            <a:endParaRPr kumimoji="0" lang="en-US" altLang="zh-TW" sz="1200" dirty="0">
              <a:latin typeface="+mn-lt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dirty="0">
                <a:latin typeface="+mn-lt"/>
                <a:ea typeface="標楷體" pitchFamily="65" charset="-120"/>
              </a:rPr>
              <a:t>登記編管區</a:t>
            </a:r>
          </a:p>
        </p:txBody>
      </p:sp>
      <p:sp>
        <p:nvSpPr>
          <p:cNvPr id="17" name="Rectangle 79">
            <a:extLst>
              <a:ext uri="{FF2B5EF4-FFF2-40B4-BE49-F238E27FC236}">
                <a16:creationId xmlns:a16="http://schemas.microsoft.com/office/drawing/2014/main" id="{A1644775-82C9-E057-5CD7-094587095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597" y="5887774"/>
            <a:ext cx="551945" cy="434078"/>
          </a:xfrm>
          <a:prstGeom prst="rect">
            <a:avLst/>
          </a:prstGeom>
          <a:solidFill>
            <a:schemeClr val="accent4">
              <a:lumMod val="40000"/>
              <a:lumOff val="60000"/>
              <a:alpha val="69803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sz="1200" dirty="0">
                <a:latin typeface="Tw Cen MT"/>
                <a:ea typeface="標楷體" pitchFamily="65" charset="-120"/>
              </a:rPr>
              <a:t>1.</a:t>
            </a:r>
            <a:r>
              <a:rPr lang="zh-TW" altLang="en-US" sz="1200" dirty="0">
                <a:latin typeface="Tw Cen MT"/>
                <a:ea typeface="標楷體" pitchFamily="65" charset="-120"/>
              </a:rPr>
              <a:t>一樓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等待區</a:t>
            </a:r>
          </a:p>
        </p:txBody>
      </p:sp>
      <p:sp>
        <p:nvSpPr>
          <p:cNvPr id="18" name="Rectangle 79">
            <a:extLst>
              <a:ext uri="{FF2B5EF4-FFF2-40B4-BE49-F238E27FC236}">
                <a16:creationId xmlns:a16="http://schemas.microsoft.com/office/drawing/2014/main" id="{D502EB9D-C875-4CF3-375D-9650959E0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625" y="5905948"/>
            <a:ext cx="772751" cy="434078"/>
          </a:xfrm>
          <a:prstGeom prst="rect">
            <a:avLst/>
          </a:prstGeom>
          <a:solidFill>
            <a:srgbClr val="33CCFF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4.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一樓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物資儲放區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9C422D1-AB90-D1A9-722F-CC46C2826791}"/>
              </a:ext>
            </a:extLst>
          </p:cNvPr>
          <p:cNvSpPr/>
          <p:nvPr/>
        </p:nvSpPr>
        <p:spPr>
          <a:xfrm>
            <a:off x="7636436" y="5887774"/>
            <a:ext cx="884757" cy="442198"/>
          </a:xfrm>
          <a:prstGeom prst="rect">
            <a:avLst/>
          </a:prstGeom>
          <a:solidFill>
            <a:srgbClr val="33CC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一樓</a:t>
            </a:r>
            <a:endParaRPr lang="en-US" altLang="zh-TW" sz="11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垃圾暫時</a:t>
            </a:r>
            <a:endParaRPr lang="en-US" altLang="zh-TW" sz="11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放置區</a:t>
            </a:r>
          </a:p>
        </p:txBody>
      </p:sp>
      <p:sp>
        <p:nvSpPr>
          <p:cNvPr id="33" name="Rectangle 37">
            <a:extLst>
              <a:ext uri="{FF2B5EF4-FFF2-40B4-BE49-F238E27FC236}">
                <a16:creationId xmlns:a16="http://schemas.microsoft.com/office/drawing/2014/main" id="{317B2A56-528B-B456-96DF-05C969325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8079" y="3605789"/>
            <a:ext cx="693979" cy="634241"/>
          </a:xfrm>
          <a:prstGeom prst="rect">
            <a:avLst/>
          </a:prstGeom>
          <a:solidFill>
            <a:schemeClr val="accent6">
              <a:lumMod val="40000"/>
              <a:lumOff val="60000"/>
              <a:alpha val="70195"/>
            </a:scheme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醫療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服務區</a:t>
            </a:r>
            <a:endParaRPr kumimoji="0" lang="zh-TW" altLang="en-US" sz="1200" dirty="0">
              <a:latin typeface="Tw Cen MT"/>
              <a:ea typeface="標楷體" pitchFamily="65" charset="-120"/>
            </a:endParaRPr>
          </a:p>
        </p:txBody>
      </p:sp>
      <p:sp>
        <p:nvSpPr>
          <p:cNvPr id="41" name="Rectangle 79">
            <a:extLst>
              <a:ext uri="{FF2B5EF4-FFF2-40B4-BE49-F238E27FC236}">
                <a16:creationId xmlns:a16="http://schemas.microsoft.com/office/drawing/2014/main" id="{BB443663-CDDB-BDE2-9894-90542E8D0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321" y="3594413"/>
            <a:ext cx="602185" cy="634241"/>
          </a:xfrm>
          <a:prstGeom prst="rect">
            <a:avLst/>
          </a:prstGeom>
          <a:solidFill>
            <a:srgbClr val="FFFF0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兒童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關懷區</a:t>
            </a:r>
          </a:p>
        </p:txBody>
      </p:sp>
      <p:sp>
        <p:nvSpPr>
          <p:cNvPr id="42" name="Rectangle 79">
            <a:extLst>
              <a:ext uri="{FF2B5EF4-FFF2-40B4-BE49-F238E27FC236}">
                <a16:creationId xmlns:a16="http://schemas.microsoft.com/office/drawing/2014/main" id="{05D9AE42-1992-410E-67DF-D05166588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0265" y="3594413"/>
            <a:ext cx="748013" cy="634241"/>
          </a:xfrm>
          <a:prstGeom prst="rect">
            <a:avLst/>
          </a:prstGeom>
          <a:solidFill>
            <a:srgbClr val="FF6699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心靈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關懷區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5D5B2369-F069-E089-4ACC-BE387D749F3A}"/>
              </a:ext>
            </a:extLst>
          </p:cNvPr>
          <p:cNvSpPr/>
          <p:nvPr/>
        </p:nvSpPr>
        <p:spPr>
          <a:xfrm>
            <a:off x="6584520" y="2898588"/>
            <a:ext cx="868844" cy="19458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用餐區暨公共休息區</a:t>
            </a:r>
          </a:p>
        </p:txBody>
      </p:sp>
      <p:sp>
        <p:nvSpPr>
          <p:cNvPr id="49" name="Rectangle 79">
            <a:extLst>
              <a:ext uri="{FF2B5EF4-FFF2-40B4-BE49-F238E27FC236}">
                <a16:creationId xmlns:a16="http://schemas.microsoft.com/office/drawing/2014/main" id="{7E6D5F3B-4FC2-9B81-5872-502FBB5E6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001" y="3302059"/>
            <a:ext cx="756950" cy="445040"/>
          </a:xfrm>
          <a:prstGeom prst="rect">
            <a:avLst/>
          </a:prstGeom>
          <a:solidFill>
            <a:srgbClr val="FF6699">
              <a:alpha val="69803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400" dirty="0">
                <a:latin typeface="Tw Cen MT"/>
                <a:ea typeface="標楷體" pitchFamily="65" charset="-120"/>
              </a:rPr>
              <a:t>哺集乳</a:t>
            </a:r>
            <a:r>
              <a:rPr lang="zh-TW" altLang="en-US" sz="1400" dirty="0">
                <a:latin typeface="Tw Cen MT"/>
                <a:ea typeface="標楷體" pitchFamily="65" charset="-120"/>
              </a:rPr>
              <a:t>室</a:t>
            </a:r>
            <a:endParaRPr kumimoji="0" lang="en-US" altLang="zh-TW" sz="1400" dirty="0">
              <a:latin typeface="Tw Cen MT"/>
              <a:ea typeface="標楷體" pitchFamily="65" charset="-120"/>
            </a:endParaRPr>
          </a:p>
          <a:p>
            <a:pPr algn="ctr"/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舞台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0"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0" name="Rectangle 28">
            <a:extLst>
              <a:ext uri="{FF2B5EF4-FFF2-40B4-BE49-F238E27FC236}">
                <a16:creationId xmlns:a16="http://schemas.microsoft.com/office/drawing/2014/main" id="{10FE11C5-B0C3-D3A9-B9F2-AD19577C0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2806" y="2043296"/>
            <a:ext cx="1853851" cy="750304"/>
          </a:xfrm>
          <a:prstGeom prst="rect">
            <a:avLst/>
          </a:prstGeom>
          <a:solidFill>
            <a:srgbClr val="9999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家庭寢室區</a:t>
            </a:r>
            <a:endParaRPr kumimoji="0" lang="zh-TW" altLang="en-US" sz="1200" b="1" dirty="0">
              <a:solidFill>
                <a:srgbClr val="FFFF00"/>
              </a:solidFill>
              <a:latin typeface="Tw Cen MT"/>
              <a:ea typeface="標楷體" pitchFamily="65" charset="-120"/>
            </a:endParaRPr>
          </a:p>
        </p:txBody>
      </p:sp>
      <p:sp>
        <p:nvSpPr>
          <p:cNvPr id="51" name="Rectangle 29">
            <a:extLst>
              <a:ext uri="{FF2B5EF4-FFF2-40B4-BE49-F238E27FC236}">
                <a16:creationId xmlns:a16="http://schemas.microsoft.com/office/drawing/2014/main" id="{6809E86B-9BD1-A8CA-E6A7-EA34231A0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2667" y="4972680"/>
            <a:ext cx="1797841" cy="750303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0" lang="en-US" altLang="zh-TW" b="1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男寢區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endParaRPr kumimoji="0"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2" name="Rectangle 29">
            <a:extLst>
              <a:ext uri="{FF2B5EF4-FFF2-40B4-BE49-F238E27FC236}">
                <a16:creationId xmlns:a16="http://schemas.microsoft.com/office/drawing/2014/main" id="{62081DA7-0015-9965-329F-8AAE87840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2806" y="4970442"/>
            <a:ext cx="1906342" cy="754777"/>
          </a:xfrm>
          <a:prstGeom prst="rect">
            <a:avLst/>
          </a:prstGeom>
          <a:solidFill>
            <a:srgbClr val="9966FF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特別照</a:t>
            </a:r>
            <a:endParaRPr kumimoji="0"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kumimoji="0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護寢區</a:t>
            </a:r>
            <a:endParaRPr kumimoji="0"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3" name="Rectangle 28">
            <a:extLst>
              <a:ext uri="{FF2B5EF4-FFF2-40B4-BE49-F238E27FC236}">
                <a16:creationId xmlns:a16="http://schemas.microsoft.com/office/drawing/2014/main" id="{E931B324-B262-1D5B-6E0E-33D026C96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4038" y="2026829"/>
            <a:ext cx="1846501" cy="750304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ea typeface="標楷體" pitchFamily="65" charset="-120"/>
              </a:rPr>
              <a:t>女寢區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A0D0DA88-76EC-F0D7-3419-229BC08B3895}"/>
              </a:ext>
            </a:extLst>
          </p:cNvPr>
          <p:cNvSpPr/>
          <p:nvPr/>
        </p:nvSpPr>
        <p:spPr>
          <a:xfrm>
            <a:off x="1991058" y="3397417"/>
            <a:ext cx="675320" cy="8782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秩序維護哨站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0790A121-CDD8-335D-EEBD-529D767E2F29}"/>
              </a:ext>
            </a:extLst>
          </p:cNvPr>
          <p:cNvSpPr/>
          <p:nvPr/>
        </p:nvSpPr>
        <p:spPr>
          <a:xfrm>
            <a:off x="1982487" y="2653128"/>
            <a:ext cx="675320" cy="554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聯合服務中心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330C1E20-A946-11E2-C911-C17E41B8A343}"/>
              </a:ext>
            </a:extLst>
          </p:cNvPr>
          <p:cNvSpPr/>
          <p:nvPr/>
        </p:nvSpPr>
        <p:spPr>
          <a:xfrm>
            <a:off x="1991058" y="2014852"/>
            <a:ext cx="675320" cy="510529"/>
          </a:xfrm>
          <a:prstGeom prst="rect">
            <a:avLst/>
          </a:prstGeom>
          <a:solidFill>
            <a:srgbClr val="3366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100" dirty="0">
                <a:solidFill>
                  <a:schemeClr val="tx1"/>
                </a:solidFill>
                <a:ea typeface="標楷體" pitchFamily="65" charset="-120"/>
              </a:rPr>
              <a:t>工作人員會議暨休息區</a:t>
            </a:r>
            <a:endParaRPr kumimoji="0" lang="zh-TW" altLang="en-US" sz="1100" dirty="0">
              <a:solidFill>
                <a:schemeClr val="tx1"/>
              </a:solidFill>
              <a:latin typeface="+mn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3114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CD3EA72A-0D85-30B0-1A30-5D7C4D52A583}"/>
              </a:ext>
            </a:extLst>
          </p:cNvPr>
          <p:cNvSpPr/>
          <p:nvPr/>
        </p:nvSpPr>
        <p:spPr>
          <a:xfrm>
            <a:off x="8687757" y="2827082"/>
            <a:ext cx="462793" cy="206684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多功能活動中心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7059429-5CB1-4D7D-BCA4-9FDF79A38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2420"/>
            <a:ext cx="7886700" cy="1010911"/>
          </a:xfrm>
        </p:spPr>
        <p:txBody>
          <a:bodyPr>
            <a:normAutofit/>
          </a:bodyPr>
          <a:lstStyle/>
          <a:p>
            <a:pPr algn="ctr"/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神圳國中風雨操場避難收容處所配置圖</a:t>
            </a:r>
            <a:endParaRPr lang="zh-TW" altLang="en-US" sz="24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748F1E2-5682-56E3-522A-825A0BE70179}"/>
              </a:ext>
            </a:extLst>
          </p:cNvPr>
          <p:cNvSpPr txBox="1"/>
          <p:nvPr/>
        </p:nvSpPr>
        <p:spPr>
          <a:xfrm>
            <a:off x="1787725" y="1114952"/>
            <a:ext cx="71792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適災類型：震災 管理人：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黃晟宏主任 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聯絡電話：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 0912-061281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" name="Rectangle 79">
            <a:extLst>
              <a:ext uri="{FF2B5EF4-FFF2-40B4-BE49-F238E27FC236}">
                <a16:creationId xmlns:a16="http://schemas.microsoft.com/office/drawing/2014/main" id="{F1227E5F-3966-12D6-10CB-05AA11AB3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02" y="4179226"/>
            <a:ext cx="448884" cy="596010"/>
          </a:xfrm>
          <a:prstGeom prst="rect">
            <a:avLst/>
          </a:prstGeom>
          <a:solidFill>
            <a:schemeClr val="accent5">
              <a:lumMod val="60000"/>
              <a:lumOff val="4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3.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物資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發放區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標楷體" pitchFamily="65" charset="-120"/>
              <a:cs typeface="+mn-cs"/>
            </a:endParaRPr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46406233-B2DE-CD02-C5C0-8923A3071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683" y="2201206"/>
            <a:ext cx="1719068" cy="750303"/>
          </a:xfrm>
          <a:prstGeom prst="rect">
            <a:avLst/>
          </a:prstGeom>
          <a:solidFill>
            <a:srgbClr val="9999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家庭寢室區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w Cen MT"/>
              <a:ea typeface="標楷體" pitchFamily="65" charset="-120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A6C623D-FA39-BEA7-60AB-48DDF2CF1FCF}"/>
              </a:ext>
            </a:extLst>
          </p:cNvPr>
          <p:cNvSpPr/>
          <p:nvPr/>
        </p:nvSpPr>
        <p:spPr>
          <a:xfrm>
            <a:off x="-23509" y="4895928"/>
            <a:ext cx="537601" cy="680316"/>
          </a:xfrm>
          <a:prstGeom prst="rect">
            <a:avLst/>
          </a:prstGeom>
          <a:solidFill>
            <a:srgbClr val="33CC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垃圾暫時</a:t>
            </a:r>
            <a:endParaRPr kumimoji="0" lang="en-US" altLang="zh-TW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放置區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78B877EA-95DF-8499-3873-95E2CBC8C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970" y="5312619"/>
            <a:ext cx="1627129" cy="750303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男寢區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9" name="Rectangle 79">
            <a:extLst>
              <a:ext uri="{FF2B5EF4-FFF2-40B4-BE49-F238E27FC236}">
                <a16:creationId xmlns:a16="http://schemas.microsoft.com/office/drawing/2014/main" id="{80E01BD8-CA7C-BF4D-6295-A5950D2FE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711" y="1631346"/>
            <a:ext cx="756950" cy="547434"/>
          </a:xfrm>
          <a:prstGeom prst="rect">
            <a:avLst/>
          </a:prstGeom>
          <a:solidFill>
            <a:srgbClr val="FF6699">
              <a:alpha val="69803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哺集乳室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標楷體" pitchFamily="65" charset="-120"/>
              <a:cs typeface="+mn-cs"/>
            </a:endParaRPr>
          </a:p>
        </p:txBody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8C8388EF-3B53-A6AB-C9E2-E8BB079FD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872" y="3639818"/>
            <a:ext cx="1627129" cy="720725"/>
          </a:xfrm>
          <a:prstGeom prst="rect">
            <a:avLst/>
          </a:prstGeom>
          <a:solidFill>
            <a:srgbClr val="9966FF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特別照護寢區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FFDCA97C-6476-75F2-36A1-AF4A7EDCB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365" y="2185764"/>
            <a:ext cx="1846501" cy="724635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標楷體" pitchFamily="65" charset="-120"/>
                <a:cs typeface="+mn-cs"/>
              </a:rPr>
              <a:t>女寢區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A27CDFD3-B716-3CD9-C50B-99905F09324E}"/>
              </a:ext>
            </a:extLst>
          </p:cNvPr>
          <p:cNvSpPr/>
          <p:nvPr/>
        </p:nvSpPr>
        <p:spPr>
          <a:xfrm>
            <a:off x="1048825" y="3262241"/>
            <a:ext cx="591044" cy="8782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秩序維護哨站</a:t>
            </a:r>
          </a:p>
        </p:txBody>
      </p:sp>
      <p:sp>
        <p:nvSpPr>
          <p:cNvPr id="37" name="Rectangle 4">
            <a:extLst>
              <a:ext uri="{FF2B5EF4-FFF2-40B4-BE49-F238E27FC236}">
                <a16:creationId xmlns:a16="http://schemas.microsoft.com/office/drawing/2014/main" id="{6C1C11AB-B579-B118-4BAE-A1DDDD3B9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292" y="1522134"/>
            <a:ext cx="7638932" cy="4532740"/>
          </a:xfrm>
          <a:prstGeom prst="rect">
            <a:avLst/>
          </a:prstGeom>
          <a:noFill/>
          <a:ln w="38100">
            <a:solidFill>
              <a:srgbClr val="99C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微軟正黑體" pitchFamily="34" charset="-120"/>
              <a:cs typeface="+mn-cs"/>
            </a:endParaRPr>
          </a:p>
        </p:txBody>
      </p:sp>
      <p:sp>
        <p:nvSpPr>
          <p:cNvPr id="38" name="Rectangle 29">
            <a:extLst>
              <a:ext uri="{FF2B5EF4-FFF2-40B4-BE49-F238E27FC236}">
                <a16:creationId xmlns:a16="http://schemas.microsoft.com/office/drawing/2014/main" id="{A9FB8FFD-E32D-CD1C-B976-0C11342BD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0224" y="4897067"/>
            <a:ext cx="479018" cy="228787"/>
          </a:xfrm>
          <a:prstGeom prst="rect">
            <a:avLst/>
          </a:prstGeom>
          <a:solidFill>
            <a:srgbClr val="FF00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標楷體" panose="03000509000000000000" pitchFamily="65" charset="-120"/>
                <a:cs typeface="+mn-cs"/>
              </a:rPr>
              <a:t>女廁所</a:t>
            </a:r>
          </a:p>
        </p:txBody>
      </p:sp>
      <p:sp>
        <p:nvSpPr>
          <p:cNvPr id="39" name="Rectangle 37">
            <a:extLst>
              <a:ext uri="{FF2B5EF4-FFF2-40B4-BE49-F238E27FC236}">
                <a16:creationId xmlns:a16="http://schemas.microsoft.com/office/drawing/2014/main" id="{8D2C3AF5-4693-D126-2592-DD8A84151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775" y="5690893"/>
            <a:ext cx="532758" cy="363981"/>
          </a:xfrm>
          <a:prstGeom prst="rect">
            <a:avLst/>
          </a:prstGeom>
          <a:solidFill>
            <a:schemeClr val="accent5">
              <a:lumMod val="60000"/>
              <a:lumOff val="40000"/>
              <a:alpha val="70195"/>
            </a:schemeClr>
          </a:solidFill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入口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標楷體" pitchFamily="65" charset="-120"/>
              <a:cs typeface="+mn-cs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277EC848-8D1A-2420-C454-F7EFC492783B}"/>
              </a:ext>
            </a:extLst>
          </p:cNvPr>
          <p:cNvSpPr/>
          <p:nvPr/>
        </p:nvSpPr>
        <p:spPr>
          <a:xfrm>
            <a:off x="2405285" y="2126371"/>
            <a:ext cx="675320" cy="554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聯合服務中心</a:t>
            </a:r>
          </a:p>
        </p:txBody>
      </p:sp>
      <p:sp>
        <p:nvSpPr>
          <p:cNvPr id="43" name="Rectangle 37">
            <a:extLst>
              <a:ext uri="{FF2B5EF4-FFF2-40B4-BE49-F238E27FC236}">
                <a16:creationId xmlns:a16="http://schemas.microsoft.com/office/drawing/2014/main" id="{6856A7CD-30E5-5AD0-EA38-B4914C73C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419" y="3676799"/>
            <a:ext cx="693979" cy="634241"/>
          </a:xfrm>
          <a:prstGeom prst="rect">
            <a:avLst/>
          </a:prstGeom>
          <a:solidFill>
            <a:schemeClr val="accent6">
              <a:lumMod val="40000"/>
              <a:lumOff val="60000"/>
              <a:alpha val="70195"/>
            </a:scheme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醫療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服務區</a:t>
            </a:r>
          </a:p>
        </p:txBody>
      </p:sp>
      <p:sp>
        <p:nvSpPr>
          <p:cNvPr id="44" name="Rectangle 79">
            <a:extLst>
              <a:ext uri="{FF2B5EF4-FFF2-40B4-BE49-F238E27FC236}">
                <a16:creationId xmlns:a16="http://schemas.microsoft.com/office/drawing/2014/main" id="{66FAF2C1-A355-4430-D0D1-FC39FE7A4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661" y="3665423"/>
            <a:ext cx="602185" cy="634241"/>
          </a:xfrm>
          <a:prstGeom prst="rect">
            <a:avLst/>
          </a:prstGeom>
          <a:solidFill>
            <a:srgbClr val="FFFF0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兒童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關懷區</a:t>
            </a:r>
          </a:p>
        </p:txBody>
      </p:sp>
      <p:sp>
        <p:nvSpPr>
          <p:cNvPr id="45" name="Rectangle 79">
            <a:extLst>
              <a:ext uri="{FF2B5EF4-FFF2-40B4-BE49-F238E27FC236}">
                <a16:creationId xmlns:a16="http://schemas.microsoft.com/office/drawing/2014/main" id="{964FB60B-A6C9-5F69-5DBE-ACA6C4652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0605" y="3665423"/>
            <a:ext cx="748013" cy="634241"/>
          </a:xfrm>
          <a:prstGeom prst="rect">
            <a:avLst/>
          </a:prstGeom>
          <a:solidFill>
            <a:srgbClr val="FF6699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心靈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關懷區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EB11079-0A8F-9193-49DF-1A68D20CE33B}"/>
              </a:ext>
            </a:extLst>
          </p:cNvPr>
          <p:cNvSpPr/>
          <p:nvPr/>
        </p:nvSpPr>
        <p:spPr>
          <a:xfrm>
            <a:off x="-21088" y="3311614"/>
            <a:ext cx="532758" cy="76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標楷體" pitchFamily="65" charset="-120"/>
                <a:cs typeface="+mn-cs"/>
              </a:rPr>
              <a:t>寵物</a:t>
            </a:r>
            <a:endParaRPr kumimoji="0" lang="en-US" altLang="zh-TW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標楷體" pitchFamily="65" charset="-120"/>
                <a:cs typeface="+mn-cs"/>
              </a:rPr>
              <a:t>收容區</a:t>
            </a:r>
          </a:p>
        </p:txBody>
      </p:sp>
      <p:sp>
        <p:nvSpPr>
          <p:cNvPr id="50" name="Rectangle 79">
            <a:extLst>
              <a:ext uri="{FF2B5EF4-FFF2-40B4-BE49-F238E27FC236}">
                <a16:creationId xmlns:a16="http://schemas.microsoft.com/office/drawing/2014/main" id="{00E9DA5A-8068-5183-F008-552A7FE79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434" y="5477919"/>
            <a:ext cx="675320" cy="554000"/>
          </a:xfrm>
          <a:prstGeom prst="rect">
            <a:avLst/>
          </a:prstGeom>
          <a:solidFill>
            <a:schemeClr val="accent5">
              <a:lumMod val="60000"/>
              <a:lumOff val="4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3.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物資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儲放區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標楷體" pitchFamily="65" charset="-120"/>
              <a:cs typeface="+mn-cs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13FA346-4823-6A7D-AAB7-FB5646A6FE33}"/>
              </a:ext>
            </a:extLst>
          </p:cNvPr>
          <p:cNvSpPr/>
          <p:nvPr/>
        </p:nvSpPr>
        <p:spPr>
          <a:xfrm>
            <a:off x="7745020" y="2593224"/>
            <a:ext cx="920312" cy="18279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用餐區暨公共休息區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E1098A86-2168-7B77-5BEE-73407CE7B0E4}"/>
              </a:ext>
            </a:extLst>
          </p:cNvPr>
          <p:cNvSpPr/>
          <p:nvPr/>
        </p:nvSpPr>
        <p:spPr>
          <a:xfrm>
            <a:off x="1559445" y="2126370"/>
            <a:ext cx="789875" cy="561295"/>
          </a:xfrm>
          <a:prstGeom prst="rect">
            <a:avLst/>
          </a:prstGeom>
          <a:solidFill>
            <a:srgbClr val="3366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標楷體" pitchFamily="65" charset="-120"/>
                <a:cs typeface="+mn-cs"/>
              </a:rPr>
              <a:t>工作人員會議暨休息區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24C3E17C-FE17-77E9-6C58-0D43E775A6F8}"/>
              </a:ext>
            </a:extLst>
          </p:cNvPr>
          <p:cNvSpPr/>
          <p:nvPr/>
        </p:nvSpPr>
        <p:spPr>
          <a:xfrm>
            <a:off x="1704640" y="6085142"/>
            <a:ext cx="978757" cy="263083"/>
          </a:xfrm>
          <a:prstGeom prst="rect">
            <a:avLst/>
          </a:prstGeom>
          <a:solidFill>
            <a:srgbClr val="3366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標楷體" pitchFamily="65" charset="-120"/>
                <a:cs typeface="+mn-cs"/>
              </a:rPr>
              <a:t>訪客區</a:t>
            </a:r>
          </a:p>
        </p:txBody>
      </p:sp>
      <p:sp>
        <p:nvSpPr>
          <p:cNvPr id="55" name="Rectangle 79">
            <a:extLst>
              <a:ext uri="{FF2B5EF4-FFF2-40B4-BE49-F238E27FC236}">
                <a16:creationId xmlns:a16="http://schemas.microsoft.com/office/drawing/2014/main" id="{49C8DAC9-6573-94E1-800F-09CFE17F3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4640" y="5430112"/>
            <a:ext cx="448884" cy="601807"/>
          </a:xfrm>
          <a:prstGeom prst="rect">
            <a:avLst/>
          </a:prstGeom>
          <a:solidFill>
            <a:schemeClr val="accent4">
              <a:lumMod val="40000"/>
              <a:lumOff val="60000"/>
              <a:alpha val="69803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1.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等待區</a:t>
            </a:r>
          </a:p>
        </p:txBody>
      </p:sp>
      <p:sp>
        <p:nvSpPr>
          <p:cNvPr id="56" name="Rectangle 79">
            <a:extLst>
              <a:ext uri="{FF2B5EF4-FFF2-40B4-BE49-F238E27FC236}">
                <a16:creationId xmlns:a16="http://schemas.microsoft.com/office/drawing/2014/main" id="{2EEE8656-D904-A5F5-EAA4-5159B8C4A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275" y="4797152"/>
            <a:ext cx="479018" cy="596010"/>
          </a:xfrm>
          <a:prstGeom prst="rect">
            <a:avLst/>
          </a:prstGeom>
          <a:solidFill>
            <a:schemeClr val="accent2">
              <a:lumMod val="20000"/>
              <a:lumOff val="8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標楷體" pitchFamily="65" charset="-120"/>
                <a:cs typeface="+mn-cs"/>
              </a:rPr>
              <a:t>2.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標楷體" pitchFamily="65" charset="-120"/>
                <a:cs typeface="+mn-cs"/>
              </a:rPr>
              <a:t>登記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標楷體" pitchFamily="65" charset="-120"/>
                <a:cs typeface="+mn-cs"/>
              </a:rPr>
              <a:t>編管區</a:t>
            </a:r>
          </a:p>
        </p:txBody>
      </p:sp>
      <p:sp>
        <p:nvSpPr>
          <p:cNvPr id="3" name="Rectangle 29">
            <a:extLst>
              <a:ext uri="{FF2B5EF4-FFF2-40B4-BE49-F238E27FC236}">
                <a16:creationId xmlns:a16="http://schemas.microsoft.com/office/drawing/2014/main" id="{D182EBF0-BAA9-5E13-8286-E7FAB6CFA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8741" y="5127362"/>
            <a:ext cx="448884" cy="228787"/>
          </a:xfrm>
          <a:prstGeom prst="rect">
            <a:avLst/>
          </a:prstGeom>
          <a:solidFill>
            <a:schemeClr val="accent5">
              <a:alpha val="52156"/>
            </a:schemeClr>
          </a:solidFill>
          <a:ln>
            <a:noFill/>
          </a:ln>
        </p:spPr>
        <p:txBody>
          <a:bodyPr vert="horz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標楷體" panose="03000509000000000000" pitchFamily="65" charset="-120"/>
                <a:cs typeface="+mn-cs"/>
              </a:rPr>
              <a:t>男廁所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3DDA0F1-88AA-FE72-54F0-0B44FDAAD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5" y="2703168"/>
            <a:ext cx="767610" cy="39897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BF0D375-17E9-EFF6-690F-B1CDF88CEBEB}"/>
              </a:ext>
            </a:extLst>
          </p:cNvPr>
          <p:cNvSpPr txBox="1"/>
          <p:nvPr/>
        </p:nvSpPr>
        <p:spPr>
          <a:xfrm>
            <a:off x="7880736" y="4586919"/>
            <a:ext cx="1013202" cy="29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86" b="1" dirty="0">
                <a:highlight>
                  <a:srgbClr val="33CC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資訊公告</a:t>
            </a:r>
            <a:endParaRPr lang="en-US" altLang="zh-TW" sz="1286" b="1" dirty="0">
              <a:highlight>
                <a:srgbClr val="33CCFF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29">
            <a:extLst>
              <a:ext uri="{FF2B5EF4-FFF2-40B4-BE49-F238E27FC236}">
                <a16:creationId xmlns:a16="http://schemas.microsoft.com/office/drawing/2014/main" id="{FDD3069D-86BB-4F6D-2715-4D37E5C98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192" y="5781394"/>
            <a:ext cx="593084" cy="411720"/>
          </a:xfrm>
          <a:prstGeom prst="rect">
            <a:avLst/>
          </a:prstGeom>
          <a:solidFill>
            <a:srgbClr val="FF00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 dirty="0">
                <a:latin typeface="Tw Cen MT" panose="020B0602020104020603" pitchFamily="34" charset="0"/>
                <a:ea typeface="標楷體" panose="03000509000000000000" pitchFamily="65" charset="-120"/>
              </a:rPr>
              <a:t>流動廁所</a:t>
            </a:r>
          </a:p>
        </p:txBody>
      </p:sp>
      <p:sp>
        <p:nvSpPr>
          <p:cNvPr id="9" name="Rectangle 79">
            <a:extLst>
              <a:ext uri="{FF2B5EF4-FFF2-40B4-BE49-F238E27FC236}">
                <a16:creationId xmlns:a16="http://schemas.microsoft.com/office/drawing/2014/main" id="{FBCFBC35-6FFA-FF14-FDC1-2980AD478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5117" y="5347457"/>
            <a:ext cx="448884" cy="228787"/>
          </a:xfrm>
          <a:prstGeom prst="rect">
            <a:avLst/>
          </a:prstGeom>
          <a:solidFill>
            <a:srgbClr val="33CCFF">
              <a:alpha val="69803"/>
            </a:srgbClr>
          </a:solidFill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沐浴區</a:t>
            </a:r>
          </a:p>
        </p:txBody>
      </p:sp>
    </p:spTree>
    <p:extLst>
      <p:ext uri="{BB962C8B-B14F-4D97-AF65-F5344CB8AC3E}">
        <p14:creationId xmlns:p14="http://schemas.microsoft.com/office/powerpoint/2010/main" val="3562475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717F97D-E3EF-2454-1408-2C6EF1B51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67" y="1057310"/>
            <a:ext cx="8217180" cy="4855966"/>
          </a:xfrm>
          <a:prstGeom prst="rect">
            <a:avLst/>
          </a:prstGeom>
        </p:spPr>
      </p:pic>
      <p:sp>
        <p:nvSpPr>
          <p:cNvPr id="30" name="Rectangle 37">
            <a:extLst>
              <a:ext uri="{FF2B5EF4-FFF2-40B4-BE49-F238E27FC236}">
                <a16:creationId xmlns:a16="http://schemas.microsoft.com/office/drawing/2014/main" id="{F0944514-88E2-46B1-9004-BD5623093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5837" y="3356992"/>
            <a:ext cx="282467" cy="216024"/>
          </a:xfrm>
          <a:prstGeom prst="rect">
            <a:avLst/>
          </a:prstGeom>
          <a:noFill/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b="1" dirty="0">
                <a:highlight>
                  <a:srgbClr val="33CCFF"/>
                </a:highlight>
                <a:latin typeface="Tw Cen MT"/>
                <a:ea typeface="標楷體" pitchFamily="65" charset="-120"/>
              </a:rPr>
              <a:t>無障礙入口</a:t>
            </a:r>
            <a:endParaRPr lang="en-US" altLang="zh-TW" sz="1200" b="1" dirty="0">
              <a:highlight>
                <a:srgbClr val="33CCFF"/>
              </a:highlight>
              <a:latin typeface="Tw Cen MT"/>
              <a:ea typeface="標楷體" pitchFamily="65" charset="-120"/>
            </a:endParaRPr>
          </a:p>
        </p:txBody>
      </p:sp>
      <p:sp>
        <p:nvSpPr>
          <p:cNvPr id="47" name="文字方塊 2">
            <a:extLst>
              <a:ext uri="{FF2B5EF4-FFF2-40B4-BE49-F238E27FC236}">
                <a16:creationId xmlns:a16="http://schemas.microsoft.com/office/drawing/2014/main" id="{21DE62ED-276F-6F07-9796-F09C60B83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7805" y="2236085"/>
            <a:ext cx="282467" cy="581025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</p:spPr>
        <p:txBody>
          <a:bodyPr rot="0" vert="eaVert" wrap="square" lIns="91440" tIns="45720" rIns="91440" bIns="45720" anchor="t" anchorCtr="0">
            <a:noAutofit/>
          </a:bodyPr>
          <a:lstStyle/>
          <a:p>
            <a:pPr indent="82550"/>
            <a:r>
              <a:rPr lang="zh-TW" sz="1200" b="1" kern="1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男廁</a:t>
            </a:r>
            <a:endParaRPr lang="zh-TW" sz="1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48" name="文字方塊 2">
            <a:extLst>
              <a:ext uri="{FF2B5EF4-FFF2-40B4-BE49-F238E27FC236}">
                <a16:creationId xmlns:a16="http://schemas.microsoft.com/office/drawing/2014/main" id="{93C7A4C2-C425-5652-DDD4-FC845CD31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7805" y="4274088"/>
            <a:ext cx="360407" cy="535724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rot="0" vert="eaVert" wrap="square" lIns="91440" tIns="45720" rIns="91440" bIns="45720" anchor="t" anchorCtr="0">
            <a:noAutofit/>
          </a:bodyPr>
          <a:lstStyle/>
          <a:p>
            <a:pPr algn="ctr"/>
            <a:r>
              <a:rPr lang="zh-TW" sz="12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女 廁</a:t>
            </a:r>
            <a:endParaRPr lang="zh-TW" sz="1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A33A780-3AF1-2039-2AA7-BF5DD963DABC}"/>
              </a:ext>
            </a:extLst>
          </p:cNvPr>
          <p:cNvSpPr txBox="1">
            <a:spLocks/>
          </p:cNvSpPr>
          <p:nvPr/>
        </p:nvSpPr>
        <p:spPr>
          <a:xfrm>
            <a:off x="772666" y="256849"/>
            <a:ext cx="7598668" cy="712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神岡工業高級中等學校體育館暨學生活動中心</a:t>
            </a:r>
            <a:endParaRPr lang="en-US" altLang="zh-TW" sz="24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(B1)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避難收容處所配置圖</a:t>
            </a:r>
            <a:endParaRPr lang="zh-TW" altLang="en-US" sz="2400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EFF4E65-1743-87F6-0216-93283096E61F}"/>
              </a:ext>
            </a:extLst>
          </p:cNvPr>
          <p:cNvSpPr txBox="1"/>
          <p:nvPr/>
        </p:nvSpPr>
        <p:spPr>
          <a:xfrm>
            <a:off x="708127" y="1028725"/>
            <a:ext cx="71792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適災類型：風水震災 管理人：張應宏 聯絡電話：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0912-061281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Rectangle 79">
            <a:extLst>
              <a:ext uri="{FF2B5EF4-FFF2-40B4-BE49-F238E27FC236}">
                <a16:creationId xmlns:a16="http://schemas.microsoft.com/office/drawing/2014/main" id="{2BCE5C33-5B79-BC3C-07D4-38789470A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816" y="3083648"/>
            <a:ext cx="717138" cy="726760"/>
          </a:xfrm>
          <a:prstGeom prst="rect">
            <a:avLst/>
          </a:prstGeom>
          <a:solidFill>
            <a:srgbClr val="FF6699">
              <a:alpha val="69803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0" lang="en-US" altLang="zh-TW" sz="11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100" dirty="0">
                <a:latin typeface="Tw Cen MT"/>
                <a:ea typeface="標楷體" pitchFamily="65" charset="-120"/>
              </a:rPr>
              <a:t>哺集</a:t>
            </a:r>
            <a:endParaRPr kumimoji="0" lang="en-US" altLang="zh-TW" sz="11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100" dirty="0">
                <a:latin typeface="Tw Cen MT"/>
                <a:ea typeface="標楷體" pitchFamily="65" charset="-120"/>
              </a:rPr>
              <a:t>乳</a:t>
            </a:r>
            <a:r>
              <a:rPr lang="zh-TW" altLang="en-US" sz="1100" dirty="0">
                <a:latin typeface="Tw Cen MT"/>
                <a:ea typeface="標楷體" pitchFamily="65" charset="-120"/>
              </a:rPr>
              <a:t>室</a:t>
            </a:r>
            <a:endParaRPr kumimoji="0" lang="en-US" altLang="zh-TW" sz="1100" dirty="0">
              <a:latin typeface="Tw Cen MT"/>
              <a:ea typeface="標楷體" pitchFamily="65" charset="-120"/>
            </a:endParaRPr>
          </a:p>
          <a:p>
            <a:pPr algn="ctr"/>
            <a:endParaRPr kumimoji="0"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FAFA4F7-D5B5-686E-62F0-D960250C1515}"/>
              </a:ext>
            </a:extLst>
          </p:cNvPr>
          <p:cNvSpPr/>
          <p:nvPr/>
        </p:nvSpPr>
        <p:spPr>
          <a:xfrm>
            <a:off x="6768062" y="5853808"/>
            <a:ext cx="1188314" cy="442198"/>
          </a:xfrm>
          <a:prstGeom prst="rect">
            <a:avLst/>
          </a:prstGeom>
          <a:solidFill>
            <a:srgbClr val="33CC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垃圾暫時</a:t>
            </a:r>
            <a:endParaRPr lang="en-US" altLang="zh-TW" sz="11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放置區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DEFC5E6-DEB9-7178-B7C5-D359C3B9F609}"/>
              </a:ext>
            </a:extLst>
          </p:cNvPr>
          <p:cNvSpPr/>
          <p:nvPr/>
        </p:nvSpPr>
        <p:spPr>
          <a:xfrm>
            <a:off x="5844126" y="5903663"/>
            <a:ext cx="859195" cy="4421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寵物</a:t>
            </a:r>
            <a:endParaRPr kumimoji="0" lang="en-US" altLang="zh-TW" sz="1000" dirty="0">
              <a:solidFill>
                <a:schemeClr val="tx1"/>
              </a:solidFill>
              <a:latin typeface="+mn-lt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收容區</a:t>
            </a:r>
          </a:p>
        </p:txBody>
      </p:sp>
      <p:sp>
        <p:nvSpPr>
          <p:cNvPr id="16" name="Rectangle 37">
            <a:extLst>
              <a:ext uri="{FF2B5EF4-FFF2-40B4-BE49-F238E27FC236}">
                <a16:creationId xmlns:a16="http://schemas.microsoft.com/office/drawing/2014/main" id="{E1C02794-B34E-FC75-7155-3A4E6631F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1730" y="3854602"/>
            <a:ext cx="330390" cy="1141715"/>
          </a:xfrm>
          <a:prstGeom prst="rect">
            <a:avLst/>
          </a:prstGeom>
          <a:solidFill>
            <a:srgbClr val="0000FF">
              <a:alpha val="69804"/>
            </a:srgb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vert="horz" wrap="none" anchor="ctr"/>
          <a:lstStyle/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一樓</a:t>
            </a:r>
            <a:endParaRPr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訪客區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17" name="Rectangle 79">
            <a:extLst>
              <a:ext uri="{FF2B5EF4-FFF2-40B4-BE49-F238E27FC236}">
                <a16:creationId xmlns:a16="http://schemas.microsoft.com/office/drawing/2014/main" id="{2BE94C07-AB54-124E-27DF-4118A0EA8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4649" y="4425459"/>
            <a:ext cx="772751" cy="434078"/>
          </a:xfrm>
          <a:prstGeom prst="rect">
            <a:avLst/>
          </a:prstGeom>
          <a:solidFill>
            <a:srgbClr val="00B0F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3.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物資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發放區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18" name="Rectangle 79">
            <a:extLst>
              <a:ext uri="{FF2B5EF4-FFF2-40B4-BE49-F238E27FC236}">
                <a16:creationId xmlns:a16="http://schemas.microsoft.com/office/drawing/2014/main" id="{DA876911-F48F-830B-4400-8966E19F2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0370" y="3947733"/>
            <a:ext cx="772751" cy="434078"/>
          </a:xfrm>
          <a:prstGeom prst="rect">
            <a:avLst/>
          </a:prstGeom>
          <a:solidFill>
            <a:schemeClr val="accent2">
              <a:lumMod val="20000"/>
              <a:lumOff val="8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>
                <a:latin typeface="+mn-lt"/>
                <a:ea typeface="標楷體" pitchFamily="65" charset="-120"/>
              </a:rPr>
              <a:t>2.</a:t>
            </a:r>
            <a:r>
              <a:rPr kumimoji="0" lang="zh-TW" altLang="en-US" sz="1200" dirty="0">
                <a:latin typeface="+mn-lt"/>
                <a:ea typeface="標楷體" pitchFamily="65" charset="-120"/>
              </a:rPr>
              <a:t>登記</a:t>
            </a:r>
            <a:endParaRPr kumimoji="0" lang="en-US" altLang="zh-TW" sz="1200" dirty="0">
              <a:latin typeface="+mn-lt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dirty="0">
                <a:latin typeface="+mn-lt"/>
                <a:ea typeface="標楷體" pitchFamily="65" charset="-120"/>
              </a:rPr>
              <a:t>編管區</a:t>
            </a:r>
          </a:p>
        </p:txBody>
      </p:sp>
      <p:sp>
        <p:nvSpPr>
          <p:cNvPr id="19" name="Rectangle 79">
            <a:extLst>
              <a:ext uri="{FF2B5EF4-FFF2-40B4-BE49-F238E27FC236}">
                <a16:creationId xmlns:a16="http://schemas.microsoft.com/office/drawing/2014/main" id="{B5199AB7-0FEC-E584-5242-C0914AF97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9785" y="3232417"/>
            <a:ext cx="551945" cy="434078"/>
          </a:xfrm>
          <a:prstGeom prst="rect">
            <a:avLst/>
          </a:prstGeom>
          <a:solidFill>
            <a:schemeClr val="accent4">
              <a:lumMod val="40000"/>
              <a:lumOff val="60000"/>
              <a:alpha val="69803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sz="1200" dirty="0">
                <a:latin typeface="Tw Cen MT"/>
                <a:ea typeface="標楷體" pitchFamily="65" charset="-120"/>
              </a:rPr>
              <a:t>1.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等待區</a:t>
            </a:r>
          </a:p>
        </p:txBody>
      </p:sp>
      <p:sp>
        <p:nvSpPr>
          <p:cNvPr id="20" name="Rectangle 79">
            <a:extLst>
              <a:ext uri="{FF2B5EF4-FFF2-40B4-BE49-F238E27FC236}">
                <a16:creationId xmlns:a16="http://schemas.microsoft.com/office/drawing/2014/main" id="{0468E07C-18D3-5940-0004-0FFD2FCE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4649" y="4923880"/>
            <a:ext cx="772751" cy="434078"/>
          </a:xfrm>
          <a:prstGeom prst="rect">
            <a:avLst/>
          </a:prstGeom>
          <a:solidFill>
            <a:srgbClr val="33CCFF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sz="1200" dirty="0">
                <a:latin typeface="Tw Cen MT"/>
                <a:ea typeface="標楷體" pitchFamily="65" charset="-120"/>
              </a:rPr>
              <a:t>3.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物資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儲放區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22" name="Rectangle 37">
            <a:extLst>
              <a:ext uri="{FF2B5EF4-FFF2-40B4-BE49-F238E27FC236}">
                <a16:creationId xmlns:a16="http://schemas.microsoft.com/office/drawing/2014/main" id="{69A03192-3BCE-9ED6-DA51-AE52EA155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5957" y="3199692"/>
            <a:ext cx="693979" cy="634241"/>
          </a:xfrm>
          <a:prstGeom prst="rect">
            <a:avLst/>
          </a:prstGeom>
          <a:solidFill>
            <a:schemeClr val="accent6">
              <a:lumMod val="40000"/>
              <a:lumOff val="60000"/>
              <a:alpha val="70195"/>
            </a:scheme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醫療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服務區</a:t>
            </a:r>
            <a:endParaRPr kumimoji="0" lang="zh-TW" altLang="en-US" sz="1200" dirty="0">
              <a:latin typeface="Tw Cen MT"/>
              <a:ea typeface="標楷體" pitchFamily="65" charset="-120"/>
            </a:endParaRPr>
          </a:p>
        </p:txBody>
      </p:sp>
      <p:sp>
        <p:nvSpPr>
          <p:cNvPr id="24" name="Rectangle 79">
            <a:extLst>
              <a:ext uri="{FF2B5EF4-FFF2-40B4-BE49-F238E27FC236}">
                <a16:creationId xmlns:a16="http://schemas.microsoft.com/office/drawing/2014/main" id="{8B294670-5511-69FE-BD3D-E9382F4C8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2255" y="3191668"/>
            <a:ext cx="602185" cy="634241"/>
          </a:xfrm>
          <a:prstGeom prst="rect">
            <a:avLst/>
          </a:prstGeom>
          <a:solidFill>
            <a:srgbClr val="FFFF0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兒童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關懷區</a:t>
            </a:r>
          </a:p>
        </p:txBody>
      </p:sp>
      <p:sp>
        <p:nvSpPr>
          <p:cNvPr id="25" name="Rectangle 79">
            <a:extLst>
              <a:ext uri="{FF2B5EF4-FFF2-40B4-BE49-F238E27FC236}">
                <a16:creationId xmlns:a16="http://schemas.microsoft.com/office/drawing/2014/main" id="{A7E488AB-1C06-E78A-A99E-92D9E4E79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4356" y="3199692"/>
            <a:ext cx="748013" cy="634241"/>
          </a:xfrm>
          <a:prstGeom prst="rect">
            <a:avLst/>
          </a:prstGeom>
          <a:solidFill>
            <a:srgbClr val="FF6699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心靈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關懷區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3EDB59B-4451-413C-122B-2D3464011E42}"/>
              </a:ext>
            </a:extLst>
          </p:cNvPr>
          <p:cNvSpPr/>
          <p:nvPr/>
        </p:nvSpPr>
        <p:spPr>
          <a:xfrm>
            <a:off x="2048038" y="2804734"/>
            <a:ext cx="868844" cy="15707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用餐區暨公共休息區</a:t>
            </a:r>
          </a:p>
        </p:txBody>
      </p:sp>
      <p:sp>
        <p:nvSpPr>
          <p:cNvPr id="27" name="Rectangle 28">
            <a:extLst>
              <a:ext uri="{FF2B5EF4-FFF2-40B4-BE49-F238E27FC236}">
                <a16:creationId xmlns:a16="http://schemas.microsoft.com/office/drawing/2014/main" id="{1DCB4863-7520-04B9-BCAD-5B4459A54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760" y="4446821"/>
            <a:ext cx="1853851" cy="750304"/>
          </a:xfrm>
          <a:prstGeom prst="rect">
            <a:avLst/>
          </a:prstGeom>
          <a:solidFill>
            <a:srgbClr val="9999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家庭寢室區</a:t>
            </a:r>
            <a:endParaRPr kumimoji="0" lang="zh-TW" altLang="en-US" sz="1200" b="1" dirty="0">
              <a:solidFill>
                <a:srgbClr val="FFFF00"/>
              </a:solidFill>
              <a:latin typeface="Tw Cen MT"/>
              <a:ea typeface="標楷體" pitchFamily="65" charset="-120"/>
            </a:endParaRPr>
          </a:p>
        </p:txBody>
      </p:sp>
      <p:sp>
        <p:nvSpPr>
          <p:cNvPr id="28" name="Rectangle 29">
            <a:extLst>
              <a:ext uri="{FF2B5EF4-FFF2-40B4-BE49-F238E27FC236}">
                <a16:creationId xmlns:a16="http://schemas.microsoft.com/office/drawing/2014/main" id="{485015F4-E12A-8DD3-F7F3-8AD7A8EF0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575" y="1921182"/>
            <a:ext cx="1797841" cy="750303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0" lang="en-US" altLang="zh-TW" b="1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男寢區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endParaRPr kumimoji="0"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Rectangle 29">
            <a:extLst>
              <a:ext uri="{FF2B5EF4-FFF2-40B4-BE49-F238E27FC236}">
                <a16:creationId xmlns:a16="http://schemas.microsoft.com/office/drawing/2014/main" id="{9B5EF4EE-A634-CD1E-4ACE-E07F68239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370" y="1909573"/>
            <a:ext cx="1853851" cy="754777"/>
          </a:xfrm>
          <a:prstGeom prst="rect">
            <a:avLst/>
          </a:prstGeom>
          <a:solidFill>
            <a:srgbClr val="9966FF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特別照</a:t>
            </a:r>
            <a:endParaRPr kumimoji="0"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kumimoji="0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護寢區</a:t>
            </a:r>
            <a:endParaRPr kumimoji="0"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2" name="Rectangle 28">
            <a:extLst>
              <a:ext uri="{FF2B5EF4-FFF2-40B4-BE49-F238E27FC236}">
                <a16:creationId xmlns:a16="http://schemas.microsoft.com/office/drawing/2014/main" id="{14065101-0680-DA39-EC88-A872BEA62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0733" y="4452126"/>
            <a:ext cx="1846501" cy="750304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ea typeface="標楷體" pitchFamily="65" charset="-120"/>
              </a:rPr>
              <a:t>女寢區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5B9332E-AA6C-5681-ADED-5FDE8FAE94BB}"/>
              </a:ext>
            </a:extLst>
          </p:cNvPr>
          <p:cNvSpPr/>
          <p:nvPr/>
        </p:nvSpPr>
        <p:spPr>
          <a:xfrm>
            <a:off x="6129282" y="2662228"/>
            <a:ext cx="495123" cy="39225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秩序維護哨站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4E5C1764-75A5-C6B2-9451-45302DC93D0F}"/>
              </a:ext>
            </a:extLst>
          </p:cNvPr>
          <p:cNvSpPr/>
          <p:nvPr/>
        </p:nvSpPr>
        <p:spPr>
          <a:xfrm>
            <a:off x="6129281" y="2154601"/>
            <a:ext cx="495123" cy="3842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聯合服務中心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C6A5125D-4A94-82F3-6073-1F48363C0C2D}"/>
              </a:ext>
            </a:extLst>
          </p:cNvPr>
          <p:cNvSpPr/>
          <p:nvPr/>
        </p:nvSpPr>
        <p:spPr>
          <a:xfrm>
            <a:off x="5900370" y="1600166"/>
            <a:ext cx="713549" cy="490091"/>
          </a:xfrm>
          <a:prstGeom prst="rect">
            <a:avLst/>
          </a:prstGeom>
          <a:solidFill>
            <a:srgbClr val="3366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000" dirty="0">
                <a:solidFill>
                  <a:schemeClr val="tx1"/>
                </a:solidFill>
                <a:ea typeface="標楷體" pitchFamily="65" charset="-120"/>
              </a:rPr>
              <a:t>工作人員會議暨休息區</a:t>
            </a:r>
            <a:endParaRPr kumimoji="0" lang="zh-TW" altLang="en-US" sz="1000" dirty="0">
              <a:solidFill>
                <a:schemeClr val="tx1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E93DCB6-802E-E0A3-B2F8-184080C67C9B}"/>
              </a:ext>
            </a:extLst>
          </p:cNvPr>
          <p:cNvSpPr txBox="1"/>
          <p:nvPr/>
        </p:nvSpPr>
        <p:spPr>
          <a:xfrm>
            <a:off x="810333" y="20186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FF"/>
                </a:solidFill>
              </a:rPr>
              <a:t>樓梯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BBDBCA5-D512-FB2A-0E8A-4A5B55A76EE8}"/>
              </a:ext>
            </a:extLst>
          </p:cNvPr>
          <p:cNvSpPr txBox="1"/>
          <p:nvPr/>
        </p:nvSpPr>
        <p:spPr>
          <a:xfrm>
            <a:off x="865391" y="514091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FF"/>
                </a:solidFill>
              </a:rPr>
              <a:t>樓梯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979619B-31D3-C911-FD0E-A4DB87FD25C1}"/>
              </a:ext>
            </a:extLst>
          </p:cNvPr>
          <p:cNvSpPr txBox="1"/>
          <p:nvPr/>
        </p:nvSpPr>
        <p:spPr>
          <a:xfrm>
            <a:off x="6918008" y="509790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FF"/>
                </a:solidFill>
              </a:rPr>
              <a:t>樓梯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03A474B-1C91-CACA-4A14-03840A629E3D}"/>
              </a:ext>
            </a:extLst>
          </p:cNvPr>
          <p:cNvSpPr txBox="1"/>
          <p:nvPr/>
        </p:nvSpPr>
        <p:spPr>
          <a:xfrm>
            <a:off x="6859244" y="156396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FF"/>
                </a:solidFill>
              </a:rPr>
              <a:t>樓梯</a:t>
            </a:r>
          </a:p>
        </p:txBody>
      </p:sp>
    </p:spTree>
    <p:extLst>
      <p:ext uri="{BB962C8B-B14F-4D97-AF65-F5344CB8AC3E}">
        <p14:creationId xmlns:p14="http://schemas.microsoft.com/office/powerpoint/2010/main" val="2571109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FAEBD2F-1386-C3B4-E8D2-FF71AC8B6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0412" cy="5721428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6EC6EBBD-F6AC-4CA3-7644-479C0DF1AEEC}"/>
              </a:ext>
            </a:extLst>
          </p:cNvPr>
          <p:cNvSpPr txBox="1">
            <a:spLocks/>
          </p:cNvSpPr>
          <p:nvPr/>
        </p:nvSpPr>
        <p:spPr>
          <a:xfrm>
            <a:off x="772666" y="116632"/>
            <a:ext cx="7598668" cy="712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神岡工業高級中等學校操場</a:t>
            </a:r>
            <a:endParaRPr lang="en-US" altLang="zh-TW" sz="24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避難收容處所配置圖</a:t>
            </a:r>
            <a:endParaRPr lang="zh-TW" altLang="en-US" sz="24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FF648E9-EC6A-EBFE-B0C7-1E7ECAAE6AD9}"/>
              </a:ext>
            </a:extLst>
          </p:cNvPr>
          <p:cNvSpPr txBox="1"/>
          <p:nvPr/>
        </p:nvSpPr>
        <p:spPr>
          <a:xfrm>
            <a:off x="1907704" y="828795"/>
            <a:ext cx="51056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適災類型：風水震災 管理人：張應宏 聯絡電話：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0912-061281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5B9EF42F-9418-149C-E31A-B64068B42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0232" y="5566283"/>
            <a:ext cx="518585" cy="288032"/>
          </a:xfrm>
          <a:prstGeom prst="rect">
            <a:avLst/>
          </a:prstGeom>
          <a:noFill/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b="1" dirty="0">
                <a:highlight>
                  <a:srgbClr val="33CCFF"/>
                </a:highlight>
                <a:latin typeface="Tw Cen MT"/>
                <a:ea typeface="標楷體" pitchFamily="65" charset="-120"/>
              </a:rPr>
              <a:t>入口</a:t>
            </a:r>
            <a:endParaRPr lang="en-US" altLang="zh-TW" sz="1200" b="1" dirty="0">
              <a:highlight>
                <a:srgbClr val="33CCFF"/>
              </a:highlight>
              <a:latin typeface="Tw Cen MT"/>
              <a:ea typeface="標楷體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AE85F91-277E-C66F-4466-379C36FEC746}"/>
              </a:ext>
            </a:extLst>
          </p:cNvPr>
          <p:cNvSpPr/>
          <p:nvPr/>
        </p:nvSpPr>
        <p:spPr>
          <a:xfrm rot="16200000">
            <a:off x="2149998" y="2250602"/>
            <a:ext cx="523523" cy="8640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用餐區暨公共休息區</a:t>
            </a:r>
          </a:p>
        </p:txBody>
      </p:sp>
      <p:sp>
        <p:nvSpPr>
          <p:cNvPr id="8" name="Rectangle 37">
            <a:extLst>
              <a:ext uri="{FF2B5EF4-FFF2-40B4-BE49-F238E27FC236}">
                <a16:creationId xmlns:a16="http://schemas.microsoft.com/office/drawing/2014/main" id="{4816A28F-845E-D808-1B5A-91CE2729F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9291" y="4653136"/>
            <a:ext cx="504056" cy="288032"/>
          </a:xfrm>
          <a:prstGeom prst="rect">
            <a:avLst/>
          </a:prstGeom>
          <a:solidFill>
            <a:srgbClr val="0000FF">
              <a:alpha val="69804"/>
            </a:srgb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vert="horz" wrap="none" anchor="ctr"/>
          <a:lstStyle/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訪客區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9" name="Rectangle 79">
            <a:extLst>
              <a:ext uri="{FF2B5EF4-FFF2-40B4-BE49-F238E27FC236}">
                <a16:creationId xmlns:a16="http://schemas.microsoft.com/office/drawing/2014/main" id="{4CBF114A-F688-F97C-79E6-559EF7583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9875" y="5248946"/>
            <a:ext cx="511549" cy="309503"/>
          </a:xfrm>
          <a:prstGeom prst="rect">
            <a:avLst/>
          </a:prstGeom>
          <a:solidFill>
            <a:schemeClr val="accent4">
              <a:lumMod val="40000"/>
              <a:lumOff val="60000"/>
              <a:alpha val="69803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等待區</a:t>
            </a:r>
          </a:p>
        </p:txBody>
      </p:sp>
      <p:sp>
        <p:nvSpPr>
          <p:cNvPr id="10" name="Rectangle 79">
            <a:extLst>
              <a:ext uri="{FF2B5EF4-FFF2-40B4-BE49-F238E27FC236}">
                <a16:creationId xmlns:a16="http://schemas.microsoft.com/office/drawing/2014/main" id="{D53FB94C-3DB2-FDC2-73FF-DABB13769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3833" y="5301822"/>
            <a:ext cx="639505" cy="432416"/>
          </a:xfrm>
          <a:prstGeom prst="rect">
            <a:avLst/>
          </a:prstGeom>
          <a:solidFill>
            <a:schemeClr val="accent2">
              <a:lumMod val="20000"/>
              <a:lumOff val="8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dirty="0">
                <a:latin typeface="+mn-lt"/>
                <a:ea typeface="標楷體" pitchFamily="65" charset="-120"/>
              </a:rPr>
              <a:t>登記</a:t>
            </a:r>
            <a:endParaRPr kumimoji="0" lang="en-US" altLang="zh-TW" sz="1200" dirty="0">
              <a:latin typeface="+mn-lt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dirty="0">
                <a:latin typeface="+mn-lt"/>
                <a:ea typeface="標楷體" pitchFamily="65" charset="-120"/>
              </a:rPr>
              <a:t>編管區</a:t>
            </a:r>
          </a:p>
        </p:txBody>
      </p:sp>
      <p:sp>
        <p:nvSpPr>
          <p:cNvPr id="11" name="Rectangle 79">
            <a:extLst>
              <a:ext uri="{FF2B5EF4-FFF2-40B4-BE49-F238E27FC236}">
                <a16:creationId xmlns:a16="http://schemas.microsoft.com/office/drawing/2014/main" id="{B65D781A-0862-A5F8-4287-0871D5129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3833" y="4869406"/>
            <a:ext cx="639505" cy="432416"/>
          </a:xfrm>
          <a:prstGeom prst="rect">
            <a:avLst/>
          </a:prstGeom>
          <a:solidFill>
            <a:srgbClr val="00B0F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物資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發放區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896097B-F656-9649-5426-1B06EEEC0781}"/>
              </a:ext>
            </a:extLst>
          </p:cNvPr>
          <p:cNvSpPr/>
          <p:nvPr/>
        </p:nvSpPr>
        <p:spPr>
          <a:xfrm>
            <a:off x="8062907" y="5284411"/>
            <a:ext cx="616853" cy="3390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寵物</a:t>
            </a:r>
            <a:endParaRPr kumimoji="0" lang="en-US" altLang="zh-TW" sz="1000" dirty="0">
              <a:solidFill>
                <a:schemeClr val="tx1"/>
              </a:solidFill>
              <a:latin typeface="+mn-lt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收容區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E72790E-E1BB-20AB-ADED-C478F5377EC5}"/>
              </a:ext>
            </a:extLst>
          </p:cNvPr>
          <p:cNvSpPr/>
          <p:nvPr/>
        </p:nvSpPr>
        <p:spPr>
          <a:xfrm>
            <a:off x="7308304" y="6282914"/>
            <a:ext cx="828274" cy="455512"/>
          </a:xfrm>
          <a:prstGeom prst="rect">
            <a:avLst/>
          </a:prstGeom>
          <a:solidFill>
            <a:srgbClr val="33CC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垃圾暫時</a:t>
            </a:r>
            <a:endParaRPr lang="en-US" altLang="zh-TW" sz="11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放置區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C88E71C-E129-4DF6-6BF4-A96C9BDE2E5B}"/>
              </a:ext>
            </a:extLst>
          </p:cNvPr>
          <p:cNvSpPr/>
          <p:nvPr/>
        </p:nvSpPr>
        <p:spPr>
          <a:xfrm>
            <a:off x="3890072" y="5843085"/>
            <a:ext cx="1059671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聯合服務中心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482CA18-0567-0BEE-B812-78FCE66DF206}"/>
              </a:ext>
            </a:extLst>
          </p:cNvPr>
          <p:cNvSpPr/>
          <p:nvPr/>
        </p:nvSpPr>
        <p:spPr>
          <a:xfrm>
            <a:off x="2771800" y="5843087"/>
            <a:ext cx="1118272" cy="307777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秩序維護哨站</a:t>
            </a:r>
          </a:p>
        </p:txBody>
      </p:sp>
      <p:sp>
        <p:nvSpPr>
          <p:cNvPr id="17" name="Rectangle 79">
            <a:extLst>
              <a:ext uri="{FF2B5EF4-FFF2-40B4-BE49-F238E27FC236}">
                <a16:creationId xmlns:a16="http://schemas.microsoft.com/office/drawing/2014/main" id="{2838B8FD-8FF7-CAB6-80AD-6E0C940D3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5059" y="2636634"/>
            <a:ext cx="864095" cy="307777"/>
          </a:xfrm>
          <a:prstGeom prst="rect">
            <a:avLst/>
          </a:prstGeom>
          <a:solidFill>
            <a:srgbClr val="33CCFF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物資儲放區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18" name="Rectangle 79">
            <a:extLst>
              <a:ext uri="{FF2B5EF4-FFF2-40B4-BE49-F238E27FC236}">
                <a16:creationId xmlns:a16="http://schemas.microsoft.com/office/drawing/2014/main" id="{649F1CB8-DE56-7F94-03E3-1DCAD1289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936" y="2179496"/>
            <a:ext cx="519513" cy="503742"/>
          </a:xfrm>
          <a:prstGeom prst="rect">
            <a:avLst/>
          </a:prstGeom>
          <a:solidFill>
            <a:srgbClr val="FF6699">
              <a:alpha val="69803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0" lang="en-US" altLang="zh-TW" sz="11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100" dirty="0">
                <a:latin typeface="Tw Cen MT"/>
                <a:ea typeface="標楷體" pitchFamily="65" charset="-120"/>
              </a:rPr>
              <a:t>哺集</a:t>
            </a:r>
            <a:endParaRPr kumimoji="0" lang="en-US" altLang="zh-TW" sz="11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100" dirty="0">
                <a:latin typeface="Tw Cen MT"/>
                <a:ea typeface="標楷體" pitchFamily="65" charset="-120"/>
              </a:rPr>
              <a:t>乳</a:t>
            </a:r>
            <a:r>
              <a:rPr lang="zh-TW" altLang="en-US" sz="1100" dirty="0">
                <a:latin typeface="Tw Cen MT"/>
                <a:ea typeface="標楷體" pitchFamily="65" charset="-120"/>
              </a:rPr>
              <a:t>室</a:t>
            </a:r>
            <a:endParaRPr kumimoji="0" lang="en-US" altLang="zh-TW" sz="1100" dirty="0">
              <a:latin typeface="Tw Cen MT"/>
              <a:ea typeface="標楷體" pitchFamily="65" charset="-120"/>
            </a:endParaRPr>
          </a:p>
          <a:p>
            <a:pPr algn="ctr"/>
            <a:endParaRPr kumimoji="0"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Rectangle 37">
            <a:extLst>
              <a:ext uri="{FF2B5EF4-FFF2-40B4-BE49-F238E27FC236}">
                <a16:creationId xmlns:a16="http://schemas.microsoft.com/office/drawing/2014/main" id="{22CAAEB6-AECE-FB47-AB47-F7AE2FBEE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144" y="4149080"/>
            <a:ext cx="504057" cy="520241"/>
          </a:xfrm>
          <a:prstGeom prst="rect">
            <a:avLst/>
          </a:prstGeom>
          <a:solidFill>
            <a:schemeClr val="accent6">
              <a:lumMod val="40000"/>
              <a:lumOff val="60000"/>
              <a:alpha val="70195"/>
            </a:scheme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醫療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服務區</a:t>
            </a:r>
            <a:endParaRPr kumimoji="0" lang="zh-TW" altLang="en-US" sz="1200" dirty="0">
              <a:latin typeface="Tw Cen MT"/>
              <a:ea typeface="標楷體" pitchFamily="65" charset="-120"/>
            </a:endParaRPr>
          </a:p>
        </p:txBody>
      </p:sp>
      <p:sp>
        <p:nvSpPr>
          <p:cNvPr id="20" name="Rectangle 79">
            <a:extLst>
              <a:ext uri="{FF2B5EF4-FFF2-40B4-BE49-F238E27FC236}">
                <a16:creationId xmlns:a16="http://schemas.microsoft.com/office/drawing/2014/main" id="{D5439492-D0DE-4094-3AF7-2A97E4037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0450" y="4149080"/>
            <a:ext cx="423718" cy="520241"/>
          </a:xfrm>
          <a:prstGeom prst="rect">
            <a:avLst/>
          </a:prstGeom>
          <a:solidFill>
            <a:srgbClr val="FFFF0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兒童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關懷區</a:t>
            </a:r>
          </a:p>
        </p:txBody>
      </p:sp>
      <p:sp>
        <p:nvSpPr>
          <p:cNvPr id="21" name="Rectangle 79">
            <a:extLst>
              <a:ext uri="{FF2B5EF4-FFF2-40B4-BE49-F238E27FC236}">
                <a16:creationId xmlns:a16="http://schemas.microsoft.com/office/drawing/2014/main" id="{949EFF3E-B5FE-FC4A-54C4-7C1790928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8653" y="4149080"/>
            <a:ext cx="565436" cy="520407"/>
          </a:xfrm>
          <a:prstGeom prst="rect">
            <a:avLst/>
          </a:prstGeom>
          <a:solidFill>
            <a:srgbClr val="FF6699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心靈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關懷區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Rectangle 29">
            <a:extLst>
              <a:ext uri="{FF2B5EF4-FFF2-40B4-BE49-F238E27FC236}">
                <a16:creationId xmlns:a16="http://schemas.microsoft.com/office/drawing/2014/main" id="{510A246F-9100-4444-1C2C-13900D8E2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1512" y="3306206"/>
            <a:ext cx="1853851" cy="754777"/>
          </a:xfrm>
          <a:prstGeom prst="rect">
            <a:avLst/>
          </a:prstGeom>
          <a:solidFill>
            <a:srgbClr val="9966FF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特別照</a:t>
            </a:r>
            <a:endParaRPr kumimoji="0"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kumimoji="0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護寢區</a:t>
            </a:r>
            <a:endParaRPr kumimoji="0"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C34FA195-427C-DE5D-50D4-BBADC8EB5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6201" y="4753581"/>
            <a:ext cx="918305" cy="803536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0" lang="en-US" altLang="zh-TW" b="1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男寢區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endParaRPr kumimoji="0"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5D3B4EE7-EBFA-B75F-0ED1-356A3B4DB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2147" y="4797152"/>
            <a:ext cx="1128808" cy="704245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ea typeface="標楷體" pitchFamily="65" charset="-120"/>
              </a:rPr>
              <a:t>女寢區</a:t>
            </a:r>
          </a:p>
        </p:txBody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id="{3DD168B4-4A50-2803-3064-96F696B8C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024" y="3315950"/>
            <a:ext cx="1853851" cy="750304"/>
          </a:xfrm>
          <a:prstGeom prst="rect">
            <a:avLst/>
          </a:prstGeom>
          <a:solidFill>
            <a:srgbClr val="9999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家庭寢室區</a:t>
            </a:r>
            <a:endParaRPr kumimoji="0" lang="zh-TW" altLang="en-US" sz="1200" b="1" dirty="0">
              <a:solidFill>
                <a:srgbClr val="FFFF00"/>
              </a:solidFill>
              <a:latin typeface="Tw Cen MT"/>
              <a:ea typeface="標楷體" pitchFamily="65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8F12F0A-04C8-B845-163C-D4AFAE10D8F6}"/>
              </a:ext>
            </a:extLst>
          </p:cNvPr>
          <p:cNvSpPr/>
          <p:nvPr/>
        </p:nvSpPr>
        <p:spPr>
          <a:xfrm>
            <a:off x="1317471" y="3393182"/>
            <a:ext cx="768016" cy="520408"/>
          </a:xfrm>
          <a:prstGeom prst="rect">
            <a:avLst/>
          </a:prstGeom>
          <a:solidFill>
            <a:srgbClr val="3366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標楷體" pitchFamily="65" charset="-120"/>
                <a:cs typeface="+mn-cs"/>
              </a:rPr>
              <a:t>工作人員會議暨休息區</a:t>
            </a:r>
          </a:p>
        </p:txBody>
      </p:sp>
    </p:spTree>
    <p:extLst>
      <p:ext uri="{BB962C8B-B14F-4D97-AF65-F5344CB8AC3E}">
        <p14:creationId xmlns:p14="http://schemas.microsoft.com/office/powerpoint/2010/main" val="772316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CBB0D91-E62D-9038-8AA0-9CF8014CF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75" y="1532276"/>
            <a:ext cx="6916347" cy="4694994"/>
          </a:xfrm>
          <a:prstGeom prst="rect">
            <a:avLst/>
          </a:prstGeom>
        </p:spPr>
      </p:pic>
      <p:sp>
        <p:nvSpPr>
          <p:cNvPr id="28" name="Rectangle 37">
            <a:extLst>
              <a:ext uri="{FF2B5EF4-FFF2-40B4-BE49-F238E27FC236}">
                <a16:creationId xmlns:a16="http://schemas.microsoft.com/office/drawing/2014/main" id="{F737A8B7-9015-4763-93AF-3C28F6233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472" y="5477435"/>
            <a:ext cx="360407" cy="347543"/>
          </a:xfrm>
          <a:prstGeom prst="rect">
            <a:avLst/>
          </a:prstGeom>
          <a:solidFill>
            <a:schemeClr val="accent5">
              <a:lumMod val="60000"/>
              <a:lumOff val="40000"/>
              <a:alpha val="70195"/>
            </a:schemeClr>
          </a:solidFill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600" b="1" dirty="0">
                <a:latin typeface="Tw Cen MT"/>
                <a:ea typeface="標楷體" pitchFamily="65" charset="-120"/>
              </a:rPr>
              <a:t>入口</a:t>
            </a:r>
            <a:endParaRPr kumimoji="0" lang="en-US" altLang="zh-TW" sz="1600" b="1" dirty="0">
              <a:latin typeface="Tw Cen MT"/>
              <a:ea typeface="標楷體" pitchFamily="65" charset="-120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A33A780-3AF1-2039-2AA7-BF5DD963DABC}"/>
              </a:ext>
            </a:extLst>
          </p:cNvPr>
          <p:cNvSpPr txBox="1">
            <a:spLocks/>
          </p:cNvSpPr>
          <p:nvPr/>
        </p:nvSpPr>
        <p:spPr>
          <a:xfrm>
            <a:off x="772666" y="340573"/>
            <a:ext cx="7598668" cy="712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社南里活動中心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一樓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避難收容處所配置圖</a:t>
            </a:r>
            <a:endParaRPr lang="zh-TW" altLang="en-US" sz="2400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EFF4E65-1743-87F6-0216-93283096E61F}"/>
              </a:ext>
            </a:extLst>
          </p:cNvPr>
          <p:cNvSpPr txBox="1"/>
          <p:nvPr/>
        </p:nvSpPr>
        <p:spPr>
          <a:xfrm>
            <a:off x="1054256" y="1224499"/>
            <a:ext cx="71792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適災類型：風水震災 管理人：楊春福里長  聯絡電話：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0979-167720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9408DC7-3729-9450-78D2-1BFF585CE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2996952"/>
            <a:ext cx="432049" cy="403329"/>
          </a:xfrm>
          <a:prstGeom prst="rect">
            <a:avLst/>
          </a:prstGeom>
        </p:spPr>
      </p:pic>
      <p:sp>
        <p:nvSpPr>
          <p:cNvPr id="9" name="Rectangle 79">
            <a:extLst>
              <a:ext uri="{FF2B5EF4-FFF2-40B4-BE49-F238E27FC236}">
                <a16:creationId xmlns:a16="http://schemas.microsoft.com/office/drawing/2014/main" id="{D5C51654-68F0-294C-0A08-D198DA6D3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737" y="5529630"/>
            <a:ext cx="551945" cy="434078"/>
          </a:xfrm>
          <a:prstGeom prst="rect">
            <a:avLst/>
          </a:prstGeom>
          <a:solidFill>
            <a:schemeClr val="accent4">
              <a:lumMod val="40000"/>
              <a:lumOff val="60000"/>
              <a:alpha val="69803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sz="1200" dirty="0">
                <a:latin typeface="Tw Cen MT"/>
                <a:ea typeface="標楷體" pitchFamily="65" charset="-120"/>
              </a:rPr>
              <a:t>1.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等待區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8269120-768A-4F40-EED1-78152A3A056B}"/>
              </a:ext>
            </a:extLst>
          </p:cNvPr>
          <p:cNvSpPr/>
          <p:nvPr/>
        </p:nvSpPr>
        <p:spPr>
          <a:xfrm>
            <a:off x="1996124" y="5742609"/>
            <a:ext cx="1188314" cy="442198"/>
          </a:xfrm>
          <a:prstGeom prst="rect">
            <a:avLst/>
          </a:prstGeom>
          <a:solidFill>
            <a:srgbClr val="33CC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垃圾暫時</a:t>
            </a:r>
            <a:endParaRPr lang="en-US" altLang="zh-TW" sz="11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放置區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FB866D5-1EF6-05C7-9AEA-64AD0BABF0FC}"/>
              </a:ext>
            </a:extLst>
          </p:cNvPr>
          <p:cNvSpPr/>
          <p:nvPr/>
        </p:nvSpPr>
        <p:spPr>
          <a:xfrm>
            <a:off x="3235592" y="5735115"/>
            <a:ext cx="859195" cy="4421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寵物</a:t>
            </a:r>
            <a:endParaRPr kumimoji="0" lang="en-US" altLang="zh-TW" sz="1000" dirty="0">
              <a:solidFill>
                <a:schemeClr val="tx1"/>
              </a:solidFill>
              <a:latin typeface="+mn-lt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收容區</a:t>
            </a:r>
          </a:p>
        </p:txBody>
      </p:sp>
      <p:sp>
        <p:nvSpPr>
          <p:cNvPr id="18" name="Rectangle 79">
            <a:extLst>
              <a:ext uri="{FF2B5EF4-FFF2-40B4-BE49-F238E27FC236}">
                <a16:creationId xmlns:a16="http://schemas.microsoft.com/office/drawing/2014/main" id="{AC29DC6B-BB7C-7034-D6EC-AE9676F69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869" y="4384436"/>
            <a:ext cx="717138" cy="726760"/>
          </a:xfrm>
          <a:prstGeom prst="rect">
            <a:avLst/>
          </a:prstGeom>
          <a:solidFill>
            <a:srgbClr val="FF6699">
              <a:alpha val="69803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0" lang="en-US" altLang="zh-TW" sz="11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100" dirty="0">
                <a:latin typeface="Tw Cen MT"/>
                <a:ea typeface="標楷體" pitchFamily="65" charset="-120"/>
              </a:rPr>
              <a:t>哺集</a:t>
            </a:r>
            <a:endParaRPr kumimoji="0" lang="en-US" altLang="zh-TW" sz="11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100" dirty="0">
                <a:latin typeface="Tw Cen MT"/>
                <a:ea typeface="標楷體" pitchFamily="65" charset="-120"/>
              </a:rPr>
              <a:t>乳</a:t>
            </a:r>
            <a:r>
              <a:rPr lang="zh-TW" altLang="en-US" sz="1100" dirty="0">
                <a:latin typeface="Tw Cen MT"/>
                <a:ea typeface="標楷體" pitchFamily="65" charset="-120"/>
              </a:rPr>
              <a:t>室</a:t>
            </a:r>
            <a:endParaRPr kumimoji="0" lang="en-US" altLang="zh-TW" sz="1100" dirty="0">
              <a:latin typeface="Tw Cen MT"/>
              <a:ea typeface="標楷體" pitchFamily="65" charset="-120"/>
            </a:endParaRPr>
          </a:p>
          <a:p>
            <a:pPr algn="ctr"/>
            <a:endParaRPr kumimoji="0"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Rectangle 37">
            <a:extLst>
              <a:ext uri="{FF2B5EF4-FFF2-40B4-BE49-F238E27FC236}">
                <a16:creationId xmlns:a16="http://schemas.microsoft.com/office/drawing/2014/main" id="{522B400A-F65B-60B1-1B51-45F879749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1798" y="4899847"/>
            <a:ext cx="1001768" cy="411722"/>
          </a:xfrm>
          <a:prstGeom prst="rect">
            <a:avLst/>
          </a:prstGeom>
          <a:solidFill>
            <a:srgbClr val="0000FF">
              <a:alpha val="69804"/>
            </a:srgb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vert="horz" wrap="none" anchor="ctr"/>
          <a:lstStyle/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訪客區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34" name="Rectangle 79">
            <a:extLst>
              <a:ext uri="{FF2B5EF4-FFF2-40B4-BE49-F238E27FC236}">
                <a16:creationId xmlns:a16="http://schemas.microsoft.com/office/drawing/2014/main" id="{7D6B41F2-CF8B-FC88-D275-E0D5CD100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4436" y="3126920"/>
            <a:ext cx="602185" cy="634241"/>
          </a:xfrm>
          <a:prstGeom prst="rect">
            <a:avLst/>
          </a:prstGeom>
          <a:solidFill>
            <a:srgbClr val="FFFF0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兒童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關懷區</a:t>
            </a:r>
          </a:p>
        </p:txBody>
      </p:sp>
      <p:sp>
        <p:nvSpPr>
          <p:cNvPr id="35" name="Rectangle 79">
            <a:extLst>
              <a:ext uri="{FF2B5EF4-FFF2-40B4-BE49-F238E27FC236}">
                <a16:creationId xmlns:a16="http://schemas.microsoft.com/office/drawing/2014/main" id="{4C557A5B-DBE4-E787-EF08-798D5F7CB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6166" y="3927823"/>
            <a:ext cx="618596" cy="583087"/>
          </a:xfrm>
          <a:prstGeom prst="rect">
            <a:avLst/>
          </a:prstGeom>
          <a:solidFill>
            <a:srgbClr val="FF6699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心靈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關懷區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8" name="Rectangle 79">
            <a:extLst>
              <a:ext uri="{FF2B5EF4-FFF2-40B4-BE49-F238E27FC236}">
                <a16:creationId xmlns:a16="http://schemas.microsoft.com/office/drawing/2014/main" id="{DE270111-FA9D-93E8-5F8F-F413A3927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096" y="4051690"/>
            <a:ext cx="772751" cy="434078"/>
          </a:xfrm>
          <a:prstGeom prst="rect">
            <a:avLst/>
          </a:prstGeom>
          <a:solidFill>
            <a:srgbClr val="00B0F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3.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物資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發放區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41" name="Rectangle 79">
            <a:extLst>
              <a:ext uri="{FF2B5EF4-FFF2-40B4-BE49-F238E27FC236}">
                <a16:creationId xmlns:a16="http://schemas.microsoft.com/office/drawing/2014/main" id="{055920CE-F3B7-64AF-5C98-446CBF809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7096" y="4541817"/>
            <a:ext cx="772751" cy="434078"/>
          </a:xfrm>
          <a:prstGeom prst="rect">
            <a:avLst/>
          </a:prstGeom>
          <a:solidFill>
            <a:schemeClr val="accent2">
              <a:lumMod val="20000"/>
              <a:lumOff val="8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>
                <a:latin typeface="+mn-lt"/>
                <a:ea typeface="標楷體" pitchFamily="65" charset="-120"/>
              </a:rPr>
              <a:t>2.</a:t>
            </a:r>
            <a:r>
              <a:rPr kumimoji="0" lang="zh-TW" altLang="en-US" sz="1200" dirty="0">
                <a:latin typeface="+mn-lt"/>
                <a:ea typeface="標楷體" pitchFamily="65" charset="-120"/>
              </a:rPr>
              <a:t>登記</a:t>
            </a:r>
            <a:endParaRPr kumimoji="0" lang="en-US" altLang="zh-TW" sz="1200" dirty="0">
              <a:latin typeface="+mn-lt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dirty="0">
                <a:latin typeface="+mn-lt"/>
                <a:ea typeface="標楷體" pitchFamily="65" charset="-120"/>
              </a:rPr>
              <a:t>編管區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6045026B-6A2A-86B5-87F6-B4498172BC6C}"/>
              </a:ext>
            </a:extLst>
          </p:cNvPr>
          <p:cNvSpPr/>
          <p:nvPr/>
        </p:nvSpPr>
        <p:spPr>
          <a:xfrm>
            <a:off x="3899028" y="2875272"/>
            <a:ext cx="495123" cy="39225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秩序維護哨站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7B9CA68-E607-1B2C-DB5C-8D5C336C8651}"/>
              </a:ext>
            </a:extLst>
          </p:cNvPr>
          <p:cNvSpPr/>
          <p:nvPr/>
        </p:nvSpPr>
        <p:spPr>
          <a:xfrm>
            <a:off x="3901137" y="2388817"/>
            <a:ext cx="495123" cy="3842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聯合服務中心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9512F67C-5161-9E30-83E2-9347964402EA}"/>
              </a:ext>
            </a:extLst>
          </p:cNvPr>
          <p:cNvSpPr/>
          <p:nvPr/>
        </p:nvSpPr>
        <p:spPr>
          <a:xfrm>
            <a:off x="3917386" y="1846059"/>
            <a:ext cx="713549" cy="490091"/>
          </a:xfrm>
          <a:prstGeom prst="rect">
            <a:avLst/>
          </a:prstGeom>
          <a:solidFill>
            <a:srgbClr val="3366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000" dirty="0">
                <a:solidFill>
                  <a:schemeClr val="tx1"/>
                </a:solidFill>
                <a:ea typeface="標楷體" pitchFamily="65" charset="-120"/>
              </a:rPr>
              <a:t>工作人員會議暨休息區</a:t>
            </a:r>
            <a:endParaRPr kumimoji="0" lang="zh-TW" altLang="en-US" sz="1000" dirty="0">
              <a:solidFill>
                <a:schemeClr val="tx1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47" name="Rectangle 79">
            <a:extLst>
              <a:ext uri="{FF2B5EF4-FFF2-40B4-BE49-F238E27FC236}">
                <a16:creationId xmlns:a16="http://schemas.microsoft.com/office/drawing/2014/main" id="{A2AEF454-3055-AD58-F302-38EFDB1E6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433" y="2302083"/>
            <a:ext cx="772751" cy="434078"/>
          </a:xfrm>
          <a:prstGeom prst="rect">
            <a:avLst/>
          </a:prstGeom>
          <a:solidFill>
            <a:srgbClr val="33CCFF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sz="1200" dirty="0">
                <a:latin typeface="Tw Cen MT"/>
                <a:ea typeface="標楷體" pitchFamily="65" charset="-120"/>
              </a:rPr>
              <a:t>3.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物資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儲放區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3E128A07-D544-900D-3AD6-C3F0E5D728FA}"/>
              </a:ext>
            </a:extLst>
          </p:cNvPr>
          <p:cNvSpPr/>
          <p:nvPr/>
        </p:nvSpPr>
        <p:spPr>
          <a:xfrm>
            <a:off x="5486306" y="1830394"/>
            <a:ext cx="772751" cy="15707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用餐區暨公共休息區</a:t>
            </a:r>
          </a:p>
        </p:txBody>
      </p:sp>
    </p:spTree>
    <p:extLst>
      <p:ext uri="{BB962C8B-B14F-4D97-AF65-F5344CB8AC3E}">
        <p14:creationId xmlns:p14="http://schemas.microsoft.com/office/powerpoint/2010/main" val="1591203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04AC7955-0EE9-B987-4AC6-1EFCFCE04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81550"/>
            <a:ext cx="6368887" cy="4479093"/>
          </a:xfrm>
          <a:prstGeom prst="rect">
            <a:avLst/>
          </a:prstGeom>
        </p:spPr>
      </p:pic>
      <p:sp>
        <p:nvSpPr>
          <p:cNvPr id="30" name="Rectangle 37">
            <a:extLst>
              <a:ext uri="{FF2B5EF4-FFF2-40B4-BE49-F238E27FC236}">
                <a16:creationId xmlns:a16="http://schemas.microsoft.com/office/drawing/2014/main" id="{F0944514-88E2-46B1-9004-BD5623093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5837" y="3356992"/>
            <a:ext cx="282467" cy="216024"/>
          </a:xfrm>
          <a:prstGeom prst="rect">
            <a:avLst/>
          </a:prstGeom>
          <a:noFill/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TW" sz="1200" b="1" dirty="0">
              <a:highlight>
                <a:srgbClr val="33CCFF"/>
              </a:highlight>
              <a:latin typeface="Tw Cen MT"/>
              <a:ea typeface="標楷體" pitchFamily="65" charset="-12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2F7788E6-07D2-C908-E2BB-7B756E59D347}"/>
              </a:ext>
            </a:extLst>
          </p:cNvPr>
          <p:cNvSpPr txBox="1">
            <a:spLocks/>
          </p:cNvSpPr>
          <p:nvPr/>
        </p:nvSpPr>
        <p:spPr>
          <a:xfrm>
            <a:off x="772666" y="340573"/>
            <a:ext cx="7598668" cy="712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社南里活動中心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二樓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避難收容處所配置圖</a:t>
            </a:r>
            <a:endParaRPr lang="zh-TW" altLang="en-US" sz="2400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8B6049C-5F07-3802-F8D5-3B7AC492B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946" y="2939381"/>
            <a:ext cx="432049" cy="403329"/>
          </a:xfrm>
          <a:prstGeom prst="rect">
            <a:avLst/>
          </a:prstGeom>
        </p:spPr>
      </p:pic>
      <p:sp>
        <p:nvSpPr>
          <p:cNvPr id="2" name="Rectangle 37">
            <a:extLst>
              <a:ext uri="{FF2B5EF4-FFF2-40B4-BE49-F238E27FC236}">
                <a16:creationId xmlns:a16="http://schemas.microsoft.com/office/drawing/2014/main" id="{E604DE93-D9F2-C075-AF4F-C3A9327E3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045" y="3066880"/>
            <a:ext cx="618595" cy="583086"/>
          </a:xfrm>
          <a:prstGeom prst="rect">
            <a:avLst/>
          </a:prstGeom>
          <a:solidFill>
            <a:schemeClr val="accent6">
              <a:lumMod val="40000"/>
              <a:lumOff val="60000"/>
              <a:alpha val="70195"/>
            </a:scheme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醫療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服務區</a:t>
            </a:r>
            <a:endParaRPr kumimoji="0" lang="zh-TW" altLang="en-US" sz="1200" dirty="0">
              <a:latin typeface="Tw Cen MT"/>
              <a:ea typeface="標楷體" pitchFamily="65" charset="-120"/>
            </a:endParaRPr>
          </a:p>
        </p:txBody>
      </p:sp>
      <p:sp>
        <p:nvSpPr>
          <p:cNvPr id="3" name="Rectangle 28">
            <a:extLst>
              <a:ext uri="{FF2B5EF4-FFF2-40B4-BE49-F238E27FC236}">
                <a16:creationId xmlns:a16="http://schemas.microsoft.com/office/drawing/2014/main" id="{CD32F0CC-D028-8074-6657-17E42995A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040" y="4233463"/>
            <a:ext cx="1853851" cy="750304"/>
          </a:xfrm>
          <a:prstGeom prst="rect">
            <a:avLst/>
          </a:prstGeom>
          <a:solidFill>
            <a:srgbClr val="9999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家庭寢室區</a:t>
            </a:r>
            <a:endParaRPr kumimoji="0" lang="zh-TW" altLang="en-US" sz="1200" b="1" dirty="0">
              <a:solidFill>
                <a:srgbClr val="FFFF00"/>
              </a:solidFill>
              <a:latin typeface="Tw Cen MT"/>
              <a:ea typeface="標楷體" pitchFamily="65" charset="-120"/>
            </a:endParaRPr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B8596112-CDB5-09CE-5FA6-BAA301427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3356" y="2120446"/>
            <a:ext cx="1797841" cy="750303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0" lang="en-US" altLang="zh-TW" b="1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男寢區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endParaRPr kumimoji="0"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8743AECB-D5FE-FA1D-7606-E60577F1D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7207" y="2120853"/>
            <a:ext cx="1853851" cy="754777"/>
          </a:xfrm>
          <a:prstGeom prst="rect">
            <a:avLst/>
          </a:prstGeom>
          <a:solidFill>
            <a:srgbClr val="9966FF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特別照</a:t>
            </a:r>
            <a:endParaRPr kumimoji="0"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kumimoji="0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護寢區</a:t>
            </a:r>
            <a:endParaRPr kumimoji="0"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E06366DC-E9CD-6E55-CDF8-E789CEA8D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706" y="4233463"/>
            <a:ext cx="1846501" cy="750304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ea typeface="標楷體" pitchFamily="65" charset="-120"/>
              </a:rPr>
              <a:t>女寢區</a:t>
            </a:r>
          </a:p>
        </p:txBody>
      </p:sp>
    </p:spTree>
    <p:extLst>
      <p:ext uri="{BB962C8B-B14F-4D97-AF65-F5344CB8AC3E}">
        <p14:creationId xmlns:p14="http://schemas.microsoft.com/office/powerpoint/2010/main" val="2626257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7778666-D86A-AFA4-9659-06CE1BA5F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25" y="1518696"/>
            <a:ext cx="6296378" cy="4598411"/>
          </a:xfrm>
          <a:prstGeom prst="rect">
            <a:avLst/>
          </a:prstGeom>
        </p:spPr>
      </p:pic>
      <p:sp>
        <p:nvSpPr>
          <p:cNvPr id="28" name="Rectangle 37">
            <a:extLst>
              <a:ext uri="{FF2B5EF4-FFF2-40B4-BE49-F238E27FC236}">
                <a16:creationId xmlns:a16="http://schemas.microsoft.com/office/drawing/2014/main" id="{F737A8B7-9015-4763-93AF-3C28F6233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850" y="5324044"/>
            <a:ext cx="360407" cy="347543"/>
          </a:xfrm>
          <a:prstGeom prst="rect">
            <a:avLst/>
          </a:prstGeom>
          <a:solidFill>
            <a:schemeClr val="accent5">
              <a:lumMod val="60000"/>
              <a:lumOff val="40000"/>
              <a:alpha val="70195"/>
            </a:schemeClr>
          </a:solidFill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600" b="1" dirty="0">
                <a:latin typeface="Tw Cen MT"/>
                <a:ea typeface="標楷體" pitchFamily="65" charset="-120"/>
              </a:rPr>
              <a:t>入口</a:t>
            </a:r>
            <a:endParaRPr kumimoji="0" lang="en-US" altLang="zh-TW" sz="1600" b="1" dirty="0">
              <a:latin typeface="Tw Cen MT"/>
              <a:ea typeface="標楷體" pitchFamily="65" charset="-120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A33A780-3AF1-2039-2AA7-BF5DD963DABC}"/>
              </a:ext>
            </a:extLst>
          </p:cNvPr>
          <p:cNvSpPr txBox="1">
            <a:spLocks/>
          </p:cNvSpPr>
          <p:nvPr/>
        </p:nvSpPr>
        <p:spPr>
          <a:xfrm>
            <a:off x="772666" y="340573"/>
            <a:ext cx="7598668" cy="712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神岡里山皮里聯合活動中心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一樓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避難收容處所配置圖</a:t>
            </a:r>
            <a:endParaRPr lang="zh-TW" altLang="en-US" sz="2400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EFF4E65-1743-87F6-0216-93283096E61F}"/>
              </a:ext>
            </a:extLst>
          </p:cNvPr>
          <p:cNvSpPr txBox="1"/>
          <p:nvPr/>
        </p:nvSpPr>
        <p:spPr>
          <a:xfrm>
            <a:off x="1054256" y="1224499"/>
            <a:ext cx="71792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適災類型：風水震災 管理人：王百瀛里長  聯絡電話：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0931-611408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9408DC7-3729-9450-78D2-1BFF585CE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131" y="4565499"/>
            <a:ext cx="432049" cy="403329"/>
          </a:xfrm>
          <a:prstGeom prst="rect">
            <a:avLst/>
          </a:prstGeom>
        </p:spPr>
      </p:pic>
      <p:sp>
        <p:nvSpPr>
          <p:cNvPr id="9" name="Rectangle 79">
            <a:extLst>
              <a:ext uri="{FF2B5EF4-FFF2-40B4-BE49-F238E27FC236}">
                <a16:creationId xmlns:a16="http://schemas.microsoft.com/office/drawing/2014/main" id="{8D4FDF95-48D7-BDFD-8E54-44A547B52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080" y="6194265"/>
            <a:ext cx="551945" cy="434078"/>
          </a:xfrm>
          <a:prstGeom prst="rect">
            <a:avLst/>
          </a:prstGeom>
          <a:solidFill>
            <a:schemeClr val="accent4">
              <a:lumMod val="40000"/>
              <a:lumOff val="60000"/>
              <a:alpha val="69803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sz="1200" dirty="0">
                <a:latin typeface="Tw Cen MT"/>
                <a:ea typeface="標楷體" pitchFamily="65" charset="-120"/>
              </a:rPr>
              <a:t>1.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等待區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884DB4E-25C2-2B8D-B598-0C47A710E51D}"/>
              </a:ext>
            </a:extLst>
          </p:cNvPr>
          <p:cNvSpPr/>
          <p:nvPr/>
        </p:nvSpPr>
        <p:spPr>
          <a:xfrm>
            <a:off x="7311716" y="3184729"/>
            <a:ext cx="460391" cy="840702"/>
          </a:xfrm>
          <a:prstGeom prst="rect">
            <a:avLst/>
          </a:prstGeom>
          <a:solidFill>
            <a:srgbClr val="33CC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垃圾暫時</a:t>
            </a:r>
            <a:endParaRPr lang="en-US" altLang="zh-TW" sz="11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放置區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7CF9594-8D46-E242-647B-64C95A0DBFC1}"/>
              </a:ext>
            </a:extLst>
          </p:cNvPr>
          <p:cNvSpPr/>
          <p:nvPr/>
        </p:nvSpPr>
        <p:spPr>
          <a:xfrm>
            <a:off x="7340058" y="4247588"/>
            <a:ext cx="432049" cy="6789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寵物</a:t>
            </a:r>
            <a:endParaRPr kumimoji="0" lang="en-US" altLang="zh-TW" sz="1000" dirty="0">
              <a:solidFill>
                <a:schemeClr val="tx1"/>
              </a:solidFill>
              <a:latin typeface="+mn-lt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收容區</a:t>
            </a:r>
          </a:p>
        </p:txBody>
      </p:sp>
      <p:sp>
        <p:nvSpPr>
          <p:cNvPr id="17" name="Rectangle 37">
            <a:extLst>
              <a:ext uri="{FF2B5EF4-FFF2-40B4-BE49-F238E27FC236}">
                <a16:creationId xmlns:a16="http://schemas.microsoft.com/office/drawing/2014/main" id="{F4EE5946-BB61-6713-D764-A882092F9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9471" y="3337418"/>
            <a:ext cx="693979" cy="634241"/>
          </a:xfrm>
          <a:prstGeom prst="rect">
            <a:avLst/>
          </a:prstGeom>
          <a:solidFill>
            <a:schemeClr val="accent6">
              <a:lumMod val="40000"/>
              <a:lumOff val="60000"/>
              <a:alpha val="70195"/>
            </a:scheme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醫療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服務區</a:t>
            </a:r>
            <a:endParaRPr kumimoji="0" lang="zh-TW" altLang="en-US" sz="1200" dirty="0">
              <a:latin typeface="Tw Cen MT"/>
              <a:ea typeface="標楷體" pitchFamily="65" charset="-120"/>
            </a:endParaRPr>
          </a:p>
        </p:txBody>
      </p:sp>
      <p:sp>
        <p:nvSpPr>
          <p:cNvPr id="18" name="Rectangle 79">
            <a:extLst>
              <a:ext uri="{FF2B5EF4-FFF2-40B4-BE49-F238E27FC236}">
                <a16:creationId xmlns:a16="http://schemas.microsoft.com/office/drawing/2014/main" id="{C35DBB12-00B2-512B-BB79-9ABE7C6F0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5769" y="3329394"/>
            <a:ext cx="602185" cy="634241"/>
          </a:xfrm>
          <a:prstGeom prst="rect">
            <a:avLst/>
          </a:prstGeom>
          <a:solidFill>
            <a:srgbClr val="FFFF0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兒童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關懷區</a:t>
            </a:r>
          </a:p>
        </p:txBody>
      </p:sp>
      <p:sp>
        <p:nvSpPr>
          <p:cNvPr id="19" name="Rectangle 79">
            <a:extLst>
              <a:ext uri="{FF2B5EF4-FFF2-40B4-BE49-F238E27FC236}">
                <a16:creationId xmlns:a16="http://schemas.microsoft.com/office/drawing/2014/main" id="{A8A9F3DD-0B1E-887B-4624-DC0536CD9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7870" y="3337418"/>
            <a:ext cx="748013" cy="634241"/>
          </a:xfrm>
          <a:prstGeom prst="rect">
            <a:avLst/>
          </a:prstGeom>
          <a:solidFill>
            <a:srgbClr val="FF6699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心靈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關懷區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Rectangle 37">
            <a:extLst>
              <a:ext uri="{FF2B5EF4-FFF2-40B4-BE49-F238E27FC236}">
                <a16:creationId xmlns:a16="http://schemas.microsoft.com/office/drawing/2014/main" id="{79604782-8E8C-1420-F829-489B95FC8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1323" y="4968828"/>
            <a:ext cx="1159208" cy="405139"/>
          </a:xfrm>
          <a:prstGeom prst="rect">
            <a:avLst/>
          </a:prstGeom>
          <a:solidFill>
            <a:srgbClr val="0000FF">
              <a:alpha val="69804"/>
            </a:srgb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vert="horz" wrap="none" anchor="ctr"/>
          <a:lstStyle/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訪客區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21" name="Rectangle 79">
            <a:extLst>
              <a:ext uri="{FF2B5EF4-FFF2-40B4-BE49-F238E27FC236}">
                <a16:creationId xmlns:a16="http://schemas.microsoft.com/office/drawing/2014/main" id="{B6D88327-F69D-7B46-276F-6079CCFA8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461" y="5063737"/>
            <a:ext cx="590188" cy="434078"/>
          </a:xfrm>
          <a:prstGeom prst="rect">
            <a:avLst/>
          </a:prstGeom>
          <a:solidFill>
            <a:srgbClr val="00B0F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3.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物資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發放區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22" name="Rectangle 79">
            <a:extLst>
              <a:ext uri="{FF2B5EF4-FFF2-40B4-BE49-F238E27FC236}">
                <a16:creationId xmlns:a16="http://schemas.microsoft.com/office/drawing/2014/main" id="{F038618E-718E-9C50-02BB-34997E217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478" y="5063737"/>
            <a:ext cx="504031" cy="434078"/>
          </a:xfrm>
          <a:prstGeom prst="rect">
            <a:avLst/>
          </a:prstGeom>
          <a:solidFill>
            <a:schemeClr val="accent2">
              <a:lumMod val="20000"/>
              <a:lumOff val="8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>
                <a:latin typeface="+mn-lt"/>
                <a:ea typeface="標楷體" pitchFamily="65" charset="-120"/>
              </a:rPr>
              <a:t>2.</a:t>
            </a:r>
            <a:r>
              <a:rPr kumimoji="0" lang="zh-TW" altLang="en-US" sz="1200" dirty="0">
                <a:latin typeface="+mn-lt"/>
                <a:ea typeface="標楷體" pitchFamily="65" charset="-120"/>
              </a:rPr>
              <a:t>登記</a:t>
            </a:r>
            <a:endParaRPr kumimoji="0" lang="en-US" altLang="zh-TW" sz="1200" dirty="0">
              <a:latin typeface="+mn-lt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dirty="0">
                <a:latin typeface="+mn-lt"/>
                <a:ea typeface="標楷體" pitchFamily="65" charset="-120"/>
              </a:rPr>
              <a:t>編管區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B8A95F7-CEF9-4B2D-8140-903B15E84DFC}"/>
              </a:ext>
            </a:extLst>
          </p:cNvPr>
          <p:cNvSpPr/>
          <p:nvPr/>
        </p:nvSpPr>
        <p:spPr>
          <a:xfrm>
            <a:off x="5330748" y="4492338"/>
            <a:ext cx="495123" cy="39225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秩序維護哨站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466BD18-D23A-DCE0-AF7F-B7CBCE9D1407}"/>
              </a:ext>
            </a:extLst>
          </p:cNvPr>
          <p:cNvSpPr/>
          <p:nvPr/>
        </p:nvSpPr>
        <p:spPr>
          <a:xfrm>
            <a:off x="5916545" y="4507378"/>
            <a:ext cx="495123" cy="3842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聯合服務中心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050C24B-E2C7-CAB7-C0DD-D4A0A7BB7C47}"/>
              </a:ext>
            </a:extLst>
          </p:cNvPr>
          <p:cNvSpPr/>
          <p:nvPr/>
        </p:nvSpPr>
        <p:spPr>
          <a:xfrm>
            <a:off x="6449908" y="4404526"/>
            <a:ext cx="713549" cy="490091"/>
          </a:xfrm>
          <a:prstGeom prst="rect">
            <a:avLst/>
          </a:prstGeom>
          <a:solidFill>
            <a:srgbClr val="3366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000" dirty="0">
                <a:solidFill>
                  <a:schemeClr val="tx1"/>
                </a:solidFill>
                <a:ea typeface="標楷體" pitchFamily="65" charset="-120"/>
              </a:rPr>
              <a:t>工作人員會議暨休息區</a:t>
            </a:r>
            <a:endParaRPr kumimoji="0" lang="zh-TW" altLang="en-US" sz="1000" dirty="0">
              <a:solidFill>
                <a:schemeClr val="tx1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7" name="Rectangle 79">
            <a:extLst>
              <a:ext uri="{FF2B5EF4-FFF2-40B4-BE49-F238E27FC236}">
                <a16:creationId xmlns:a16="http://schemas.microsoft.com/office/drawing/2014/main" id="{C2502870-F4D8-8E73-C580-F51B0C6F1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269" y="2166648"/>
            <a:ext cx="590188" cy="434078"/>
          </a:xfrm>
          <a:prstGeom prst="rect">
            <a:avLst/>
          </a:prstGeom>
          <a:solidFill>
            <a:srgbClr val="00B0F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3.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物資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儲放區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BDC76B7-B802-6DFA-46DB-8F59FC702C6D}"/>
              </a:ext>
            </a:extLst>
          </p:cNvPr>
          <p:cNvSpPr/>
          <p:nvPr/>
        </p:nvSpPr>
        <p:spPr>
          <a:xfrm>
            <a:off x="3477871" y="2245340"/>
            <a:ext cx="2335580" cy="8797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用餐區暨公共休息區</a:t>
            </a:r>
          </a:p>
        </p:txBody>
      </p:sp>
    </p:spTree>
    <p:extLst>
      <p:ext uri="{BB962C8B-B14F-4D97-AF65-F5344CB8AC3E}">
        <p14:creationId xmlns:p14="http://schemas.microsoft.com/office/powerpoint/2010/main" val="3601199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3EDDB19-1B13-D319-6549-48F55F709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44208"/>
            <a:ext cx="6372200" cy="4336040"/>
          </a:xfrm>
          <a:prstGeom prst="rect">
            <a:avLst/>
          </a:prstGeom>
        </p:spPr>
      </p:pic>
      <p:sp>
        <p:nvSpPr>
          <p:cNvPr id="30" name="Rectangle 37">
            <a:extLst>
              <a:ext uri="{FF2B5EF4-FFF2-40B4-BE49-F238E27FC236}">
                <a16:creationId xmlns:a16="http://schemas.microsoft.com/office/drawing/2014/main" id="{F0944514-88E2-46B1-9004-BD5623093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5837" y="3356992"/>
            <a:ext cx="282467" cy="216024"/>
          </a:xfrm>
          <a:prstGeom prst="rect">
            <a:avLst/>
          </a:prstGeom>
          <a:noFill/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zh-TW" sz="1200" b="1" dirty="0">
              <a:highlight>
                <a:srgbClr val="33CCFF"/>
              </a:highlight>
              <a:latin typeface="Tw Cen MT"/>
              <a:ea typeface="標楷體" pitchFamily="65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8B6049C-5F07-3802-F8D5-3B7AC492B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001" y="4668885"/>
            <a:ext cx="432049" cy="40332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17B9298-64B7-961D-0EA3-7D5E9E810CD6}"/>
              </a:ext>
            </a:extLst>
          </p:cNvPr>
          <p:cNvSpPr txBox="1">
            <a:spLocks/>
          </p:cNvSpPr>
          <p:nvPr/>
        </p:nvSpPr>
        <p:spPr>
          <a:xfrm>
            <a:off x="772666" y="340573"/>
            <a:ext cx="7598668" cy="712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神岡里山皮里聯合活動中心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二樓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避難收容處所配置圖</a:t>
            </a:r>
            <a:endParaRPr lang="zh-TW" altLang="en-US" sz="2400" dirty="0"/>
          </a:p>
        </p:txBody>
      </p:sp>
      <p:sp>
        <p:nvSpPr>
          <p:cNvPr id="3" name="Rectangle 79">
            <a:extLst>
              <a:ext uri="{FF2B5EF4-FFF2-40B4-BE49-F238E27FC236}">
                <a16:creationId xmlns:a16="http://schemas.microsoft.com/office/drawing/2014/main" id="{31A58FBF-6C10-E3B2-7082-28B6A5D5D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233" y="4413252"/>
            <a:ext cx="717138" cy="726760"/>
          </a:xfrm>
          <a:prstGeom prst="rect">
            <a:avLst/>
          </a:prstGeom>
          <a:solidFill>
            <a:srgbClr val="FF6699">
              <a:alpha val="69803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0" lang="en-US" altLang="zh-TW" sz="11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100" dirty="0">
                <a:latin typeface="Tw Cen MT"/>
                <a:ea typeface="標楷體" pitchFamily="65" charset="-120"/>
              </a:rPr>
              <a:t>哺集</a:t>
            </a:r>
            <a:endParaRPr kumimoji="0" lang="en-US" altLang="zh-TW" sz="11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100" dirty="0">
                <a:latin typeface="Tw Cen MT"/>
                <a:ea typeface="標楷體" pitchFamily="65" charset="-120"/>
              </a:rPr>
              <a:t>乳</a:t>
            </a:r>
            <a:r>
              <a:rPr lang="zh-TW" altLang="en-US" sz="1100" dirty="0">
                <a:latin typeface="Tw Cen MT"/>
                <a:ea typeface="標楷體" pitchFamily="65" charset="-120"/>
              </a:rPr>
              <a:t>室</a:t>
            </a:r>
            <a:endParaRPr kumimoji="0" lang="en-US" altLang="zh-TW" sz="1100" dirty="0">
              <a:latin typeface="Tw Cen MT"/>
              <a:ea typeface="標楷體" pitchFamily="65" charset="-120"/>
            </a:endParaRPr>
          </a:p>
          <a:p>
            <a:pPr algn="ctr"/>
            <a:endParaRPr kumimoji="0"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D09EFE07-FFB4-D14B-253C-5E72CE666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6287" y="4668885"/>
            <a:ext cx="1437486" cy="750304"/>
          </a:xfrm>
          <a:prstGeom prst="rect">
            <a:avLst/>
          </a:prstGeom>
          <a:solidFill>
            <a:srgbClr val="9999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家庭寢室區</a:t>
            </a:r>
            <a:endParaRPr kumimoji="0" lang="zh-TW" altLang="en-US" sz="1200" b="1" dirty="0">
              <a:solidFill>
                <a:srgbClr val="FFFF00"/>
              </a:solidFill>
              <a:latin typeface="Tw Cen MT"/>
              <a:ea typeface="標楷體" pitchFamily="65" charset="-120"/>
            </a:endParaRPr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2E7E90CB-3E69-4226-C350-F161C7F1D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2276" y="2384270"/>
            <a:ext cx="1586271" cy="750303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0" lang="en-US" altLang="zh-TW" b="1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男寢區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endParaRPr kumimoji="0"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Rectangle 29">
            <a:extLst>
              <a:ext uri="{FF2B5EF4-FFF2-40B4-BE49-F238E27FC236}">
                <a16:creationId xmlns:a16="http://schemas.microsoft.com/office/drawing/2014/main" id="{CDBFB08E-2FE8-38A0-9BAF-06B6588E7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027" y="2379796"/>
            <a:ext cx="1586271" cy="754777"/>
          </a:xfrm>
          <a:prstGeom prst="rect">
            <a:avLst/>
          </a:prstGeom>
          <a:solidFill>
            <a:srgbClr val="9966FF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特別照</a:t>
            </a:r>
            <a:endParaRPr kumimoji="0"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kumimoji="0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護寢區</a:t>
            </a:r>
            <a:endParaRPr kumimoji="0"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Rectangle 28">
            <a:extLst>
              <a:ext uri="{FF2B5EF4-FFF2-40B4-BE49-F238E27FC236}">
                <a16:creationId xmlns:a16="http://schemas.microsoft.com/office/drawing/2014/main" id="{D815ECC5-D2F2-C221-6214-23F01CA1E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6290" y="4668885"/>
            <a:ext cx="1586272" cy="750304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ea typeface="標楷體" pitchFamily="65" charset="-120"/>
              </a:rPr>
              <a:t>女寢區</a:t>
            </a:r>
          </a:p>
        </p:txBody>
      </p:sp>
    </p:spTree>
    <p:extLst>
      <p:ext uri="{BB962C8B-B14F-4D97-AF65-F5344CB8AC3E}">
        <p14:creationId xmlns:p14="http://schemas.microsoft.com/office/powerpoint/2010/main" val="482439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04D4842-3060-DEA5-B175-4E6E38FC4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53" y="204789"/>
            <a:ext cx="7598668" cy="495591"/>
          </a:xfrm>
        </p:spPr>
        <p:txBody>
          <a:bodyPr>
            <a:normAutofit/>
          </a:bodyPr>
          <a:lstStyle/>
          <a:p>
            <a:pPr algn="ctr"/>
            <a:r>
              <a:rPr lang="zh-TW" altLang="en-US" sz="2286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神岡工業高級中等學校</a:t>
            </a:r>
            <a:r>
              <a:rPr lang="zh-TW" altLang="en-US" sz="2286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戰時</a:t>
            </a:r>
            <a:r>
              <a:rPr lang="zh-TW" altLang="en-US" sz="2286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避難收容處所配置圖</a:t>
            </a:r>
            <a:r>
              <a:rPr lang="en-US" altLang="zh-TW" sz="2286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86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一樓</a:t>
            </a:r>
            <a:r>
              <a:rPr lang="en-US" altLang="zh-TW" sz="2286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286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83DDF59-49EA-33F3-944E-DF26842A9262}"/>
              </a:ext>
            </a:extLst>
          </p:cNvPr>
          <p:cNvSpPr txBox="1"/>
          <p:nvPr/>
        </p:nvSpPr>
        <p:spPr>
          <a:xfrm>
            <a:off x="3275856" y="2276872"/>
            <a:ext cx="324036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sz="252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1EFB9B55-D9E6-27CD-3BC4-B0FFC10891EE}"/>
              </a:ext>
            </a:extLst>
          </p:cNvPr>
          <p:cNvGrpSpPr/>
          <p:nvPr/>
        </p:nvGrpSpPr>
        <p:grpSpPr>
          <a:xfrm>
            <a:off x="175681" y="859566"/>
            <a:ext cx="8648096" cy="5757360"/>
            <a:chOff x="561691" y="1128640"/>
            <a:chExt cx="10864901" cy="8060304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EFF5A4DC-C8E3-6303-9D55-E3389145E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91" y="1128640"/>
              <a:ext cx="10864901" cy="8060304"/>
            </a:xfrm>
            <a:prstGeom prst="rect">
              <a:avLst/>
            </a:prstGeom>
          </p:spPr>
        </p:pic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14A352C3-D522-0E10-E97A-E7543722DBD7}"/>
                </a:ext>
              </a:extLst>
            </p:cNvPr>
            <p:cNvGrpSpPr/>
            <p:nvPr/>
          </p:nvGrpSpPr>
          <p:grpSpPr>
            <a:xfrm>
              <a:off x="1534950" y="2114251"/>
              <a:ext cx="1469190" cy="5908044"/>
              <a:chOff x="1534950" y="2114251"/>
              <a:chExt cx="1469190" cy="5908044"/>
            </a:xfrm>
          </p:grpSpPr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0CAC9BEE-6791-B1CA-B8A8-88D15F545369}"/>
                  </a:ext>
                </a:extLst>
              </p:cNvPr>
              <p:cNvSpPr txBox="1"/>
              <p:nvPr/>
            </p:nvSpPr>
            <p:spPr>
              <a:xfrm>
                <a:off x="2231416" y="7501746"/>
                <a:ext cx="772724" cy="406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86" b="1" dirty="0">
                    <a:highlight>
                      <a:srgbClr val="FFFF00"/>
                    </a:highligh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入口</a:t>
                </a: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F8BDE79B-25DC-8DEB-3ACB-C73BDEC7E1A8}"/>
                  </a:ext>
                </a:extLst>
              </p:cNvPr>
              <p:cNvSpPr/>
              <p:nvPr/>
            </p:nvSpPr>
            <p:spPr>
              <a:xfrm>
                <a:off x="1579314" y="2114251"/>
                <a:ext cx="786193" cy="49048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r>
                  <a:rPr lang="zh-TW" altLang="en-US" sz="1143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垃圾</a:t>
                </a:r>
                <a:endParaRPr lang="en-US" altLang="zh-TW" sz="1143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zh-TW" altLang="en-US" sz="1143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集中區</a:t>
                </a:r>
              </a:p>
            </p:txBody>
          </p:sp>
          <p:sp>
            <p:nvSpPr>
              <p:cNvPr id="9" name="Rectangle 79">
                <a:extLst>
                  <a:ext uri="{FF2B5EF4-FFF2-40B4-BE49-F238E27FC236}">
                    <a16:creationId xmlns:a16="http://schemas.microsoft.com/office/drawing/2014/main" id="{82697F13-A5D1-7FA2-2582-69B274AF2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4950" y="7719860"/>
                <a:ext cx="772723" cy="302435"/>
              </a:xfrm>
              <a:prstGeom prst="rect">
                <a:avLst/>
              </a:prstGeom>
              <a:solidFill>
                <a:srgbClr val="33CCFF">
                  <a:alpha val="69803"/>
                </a:srgbClr>
              </a:solidFill>
              <a:ln w="12700">
                <a:noFill/>
                <a:prstDash val="dash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zh-TW" altLang="en-US" sz="1286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沐浴區</a:t>
                </a:r>
              </a:p>
            </p:txBody>
          </p:sp>
        </p:grp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70BF126A-617F-BCE7-D3B8-F292AB143145}"/>
                </a:ext>
              </a:extLst>
            </p:cNvPr>
            <p:cNvGrpSpPr/>
            <p:nvPr/>
          </p:nvGrpSpPr>
          <p:grpSpPr>
            <a:xfrm>
              <a:off x="2307673" y="2324784"/>
              <a:ext cx="2346536" cy="3270088"/>
              <a:chOff x="2307673" y="2324784"/>
              <a:chExt cx="2346536" cy="3270088"/>
            </a:xfrm>
          </p:grpSpPr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6AD12F7C-8DB1-F3B4-8CB7-8284C76FB4D4}"/>
                  </a:ext>
                </a:extLst>
              </p:cNvPr>
              <p:cNvSpPr txBox="1"/>
              <p:nvPr/>
            </p:nvSpPr>
            <p:spPr>
              <a:xfrm>
                <a:off x="2307673" y="4841578"/>
                <a:ext cx="881734" cy="40629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zh-TW" altLang="en-US" sz="1286" b="1" dirty="0">
                    <a:highlight>
                      <a:srgbClr val="33CCFF"/>
                    </a:highligh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通訊車</a:t>
                </a:r>
              </a:p>
            </p:txBody>
          </p:sp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C4ECC6C1-8E0B-8DC5-FDC9-6BC839C9C0C7}"/>
                  </a:ext>
                </a:extLst>
              </p:cNvPr>
              <p:cNvSpPr txBox="1"/>
              <p:nvPr/>
            </p:nvSpPr>
            <p:spPr>
              <a:xfrm>
                <a:off x="2318488" y="5188581"/>
                <a:ext cx="881734" cy="40629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zh-TW" altLang="en-US" sz="1286" b="1" dirty="0">
                    <a:highlight>
                      <a:srgbClr val="33CCFF"/>
                    </a:highligh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沐浴車</a:t>
                </a:r>
              </a:p>
            </p:txBody>
          </p:sp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581ABA4-722D-622D-406A-DC9CB770CE9D}"/>
                  </a:ext>
                </a:extLst>
              </p:cNvPr>
              <p:cNvSpPr txBox="1"/>
              <p:nvPr/>
            </p:nvSpPr>
            <p:spPr>
              <a:xfrm>
                <a:off x="3915545" y="2324784"/>
                <a:ext cx="738664" cy="40629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zh-TW" altLang="en-US" sz="1286" b="1" dirty="0">
                    <a:highlight>
                      <a:srgbClr val="33CCFF"/>
                    </a:highligh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水車</a:t>
                </a:r>
              </a:p>
            </p:txBody>
          </p:sp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C8CE1CC3-286F-DC26-FF31-970BF0777D6E}"/>
                  </a:ext>
                </a:extLst>
              </p:cNvPr>
              <p:cNvSpPr txBox="1"/>
              <p:nvPr/>
            </p:nvSpPr>
            <p:spPr>
              <a:xfrm>
                <a:off x="2307673" y="4529647"/>
                <a:ext cx="1041203" cy="40629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zh-TW" altLang="en-US" sz="1286" b="1" dirty="0">
                    <a:highlight>
                      <a:srgbClr val="33CCFF"/>
                    </a:highligh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物資車</a:t>
                </a:r>
              </a:p>
            </p:txBody>
          </p:sp>
        </p:grp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C7A7AB29-95CE-788A-0642-5CBDBB71CF51}"/>
                </a:ext>
              </a:extLst>
            </p:cNvPr>
            <p:cNvGrpSpPr/>
            <p:nvPr/>
          </p:nvGrpSpPr>
          <p:grpSpPr>
            <a:xfrm>
              <a:off x="806824" y="2589904"/>
              <a:ext cx="1269253" cy="2297124"/>
              <a:chOff x="806824" y="2589904"/>
              <a:chExt cx="1269253" cy="2297124"/>
            </a:xfrm>
          </p:grpSpPr>
          <p:sp>
            <p:nvSpPr>
              <p:cNvPr id="20" name="矩形: 圓角 19">
                <a:extLst>
                  <a:ext uri="{FF2B5EF4-FFF2-40B4-BE49-F238E27FC236}">
                    <a16:creationId xmlns:a16="http://schemas.microsoft.com/office/drawing/2014/main" id="{FB679AF6-53D6-9650-B9F5-8E061BF38F92}"/>
                  </a:ext>
                </a:extLst>
              </p:cNvPr>
              <p:cNvSpPr/>
              <p:nvPr/>
            </p:nvSpPr>
            <p:spPr>
              <a:xfrm>
                <a:off x="889624" y="2589904"/>
                <a:ext cx="1068390" cy="2297124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TW" altLang="en-US" sz="20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修福樓</a:t>
                </a:r>
              </a:p>
            </p:txBody>
          </p:sp>
          <p:pic>
            <p:nvPicPr>
              <p:cNvPr id="29" name="圖片 28">
                <a:extLst>
                  <a:ext uri="{FF2B5EF4-FFF2-40B4-BE49-F238E27FC236}">
                    <a16:creationId xmlns:a16="http://schemas.microsoft.com/office/drawing/2014/main" id="{8D37977F-A0B3-CBFC-8119-53A69F19AD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7686" y="2662576"/>
                <a:ext cx="378291" cy="317691"/>
              </a:xfrm>
              <a:prstGeom prst="rect">
                <a:avLst/>
              </a:prstGeom>
            </p:spPr>
          </p:pic>
          <p:pic>
            <p:nvPicPr>
              <p:cNvPr id="31" name="圖片 30">
                <a:extLst>
                  <a:ext uri="{FF2B5EF4-FFF2-40B4-BE49-F238E27FC236}">
                    <a16:creationId xmlns:a16="http://schemas.microsoft.com/office/drawing/2014/main" id="{229FDDF2-B0A1-D20E-21BC-87C2397E4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6435" y="4444061"/>
                <a:ext cx="475118" cy="347487"/>
              </a:xfrm>
              <a:prstGeom prst="rect">
                <a:avLst/>
              </a:prstGeom>
            </p:spPr>
          </p:pic>
          <p:sp>
            <p:nvSpPr>
              <p:cNvPr id="49" name="文字方塊 48">
                <a:extLst>
                  <a:ext uri="{FF2B5EF4-FFF2-40B4-BE49-F238E27FC236}">
                    <a16:creationId xmlns:a16="http://schemas.microsoft.com/office/drawing/2014/main" id="{5C2B3227-CBA1-2E5C-5D9D-3DF072A978AB}"/>
                  </a:ext>
                </a:extLst>
              </p:cNvPr>
              <p:cNvSpPr txBox="1"/>
              <p:nvPr/>
            </p:nvSpPr>
            <p:spPr>
              <a:xfrm>
                <a:off x="1267452" y="2621652"/>
                <a:ext cx="808625" cy="621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143" b="1" dirty="0">
                    <a:highlight>
                      <a:srgbClr val="00FFFF"/>
                    </a:highligh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無障礙廁所</a:t>
                </a:r>
                <a:endParaRPr lang="en-US" altLang="zh-TW" sz="1143" b="1" dirty="0">
                  <a:highlight>
                    <a:srgbClr val="00FFFF"/>
                  </a:highligh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EC7A4FC8-99E7-79FC-AA8A-F75B85A1653C}"/>
                  </a:ext>
                </a:extLst>
              </p:cNvPr>
              <p:cNvSpPr txBox="1"/>
              <p:nvPr/>
            </p:nvSpPr>
            <p:spPr>
              <a:xfrm>
                <a:off x="806824" y="4141695"/>
                <a:ext cx="752146" cy="406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86" b="1" dirty="0">
                    <a:highlight>
                      <a:srgbClr val="FFFF00"/>
                    </a:highligh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入口</a:t>
                </a:r>
              </a:p>
            </p:txBody>
          </p:sp>
        </p:grpSp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3D600BC1-2001-245F-D30D-9BE2848FC79F}"/>
                </a:ext>
              </a:extLst>
            </p:cNvPr>
            <p:cNvGrpSpPr/>
            <p:nvPr/>
          </p:nvGrpSpPr>
          <p:grpSpPr>
            <a:xfrm>
              <a:off x="2048072" y="2418797"/>
              <a:ext cx="1478967" cy="2046539"/>
              <a:chOff x="2048072" y="2418797"/>
              <a:chExt cx="1478967" cy="2046539"/>
            </a:xfrm>
          </p:grpSpPr>
          <p:sp>
            <p:nvSpPr>
              <p:cNvPr id="39" name="矩形: 圓角 38">
                <a:extLst>
                  <a:ext uri="{FF2B5EF4-FFF2-40B4-BE49-F238E27FC236}">
                    <a16:creationId xmlns:a16="http://schemas.microsoft.com/office/drawing/2014/main" id="{48A6468C-5345-28CD-6811-7E4227C57E24}"/>
                  </a:ext>
                </a:extLst>
              </p:cNvPr>
              <p:cNvSpPr/>
              <p:nvPr/>
            </p:nvSpPr>
            <p:spPr>
              <a:xfrm>
                <a:off x="2267618" y="2418797"/>
                <a:ext cx="881734" cy="2046539"/>
              </a:xfrm>
              <a:prstGeom prst="roundRect">
                <a:avLst/>
              </a:prstGeom>
              <a:solidFill>
                <a:srgbClr val="F8CBA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r>
                  <a:rPr lang="zh-TW" altLang="en-US" sz="20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圖書館</a:t>
                </a:r>
              </a:p>
            </p:txBody>
          </p:sp>
          <p:sp>
            <p:nvSpPr>
              <p:cNvPr id="52" name="文字方塊 51">
                <a:extLst>
                  <a:ext uri="{FF2B5EF4-FFF2-40B4-BE49-F238E27FC236}">
                    <a16:creationId xmlns:a16="http://schemas.microsoft.com/office/drawing/2014/main" id="{15580379-BEAB-4F4E-5FB1-913B4E4CD3E7}"/>
                  </a:ext>
                </a:extLst>
              </p:cNvPr>
              <p:cNvSpPr txBox="1"/>
              <p:nvPr/>
            </p:nvSpPr>
            <p:spPr>
              <a:xfrm>
                <a:off x="2048072" y="3549031"/>
                <a:ext cx="1478967" cy="406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86" b="1" dirty="0">
                    <a:highlight>
                      <a:srgbClr val="FFFF00"/>
                    </a:highligh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物資集散中心</a:t>
                </a:r>
              </a:p>
            </p:txBody>
          </p:sp>
        </p:grp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EFB8015B-B010-E44A-3B86-B2B622C4708D}"/>
                </a:ext>
              </a:extLst>
            </p:cNvPr>
            <p:cNvGrpSpPr/>
            <p:nvPr/>
          </p:nvGrpSpPr>
          <p:grpSpPr>
            <a:xfrm>
              <a:off x="2119141" y="2776483"/>
              <a:ext cx="8195313" cy="1822514"/>
              <a:chOff x="2119141" y="2776483"/>
              <a:chExt cx="8195313" cy="1822514"/>
            </a:xfrm>
          </p:grpSpPr>
          <p:sp>
            <p:nvSpPr>
              <p:cNvPr id="43" name="矩形: 圓角 42">
                <a:extLst>
                  <a:ext uri="{FF2B5EF4-FFF2-40B4-BE49-F238E27FC236}">
                    <a16:creationId xmlns:a16="http://schemas.microsoft.com/office/drawing/2014/main" id="{FCE0F18E-371E-6894-9317-E977D3597E3B}"/>
                  </a:ext>
                </a:extLst>
              </p:cNvPr>
              <p:cNvSpPr/>
              <p:nvPr/>
            </p:nvSpPr>
            <p:spPr>
              <a:xfrm>
                <a:off x="4109322" y="2776483"/>
                <a:ext cx="6167441" cy="920310"/>
              </a:xfrm>
              <a:prstGeom prst="roundRect">
                <a:avLst/>
              </a:prstGeom>
              <a:solidFill>
                <a:srgbClr val="F59A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0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修慧樓</a:t>
                </a:r>
                <a:endParaRPr lang="en-US" altLang="zh-TW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endPara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8ABEF017-7BD7-DBA3-2267-4D4ADBD2C439}"/>
                  </a:ext>
                </a:extLst>
              </p:cNvPr>
              <p:cNvSpPr txBox="1"/>
              <p:nvPr/>
            </p:nvSpPr>
            <p:spPr>
              <a:xfrm>
                <a:off x="4123243" y="2912774"/>
                <a:ext cx="449035" cy="683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86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廁</a:t>
                </a:r>
                <a:endParaRPr lang="en-US" altLang="zh-TW" sz="1286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r>
                  <a:rPr lang="zh-TW" altLang="en-US" sz="1286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所</a:t>
                </a:r>
                <a:endParaRPr lang="en-US" altLang="zh-TW" sz="1286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7" name="文字方塊 46">
                <a:extLst>
                  <a:ext uri="{FF2B5EF4-FFF2-40B4-BE49-F238E27FC236}">
                    <a16:creationId xmlns:a16="http://schemas.microsoft.com/office/drawing/2014/main" id="{1A979A00-5128-73AB-BF46-84AB64A3A39B}"/>
                  </a:ext>
                </a:extLst>
              </p:cNvPr>
              <p:cNvSpPr txBox="1"/>
              <p:nvPr/>
            </p:nvSpPr>
            <p:spPr>
              <a:xfrm>
                <a:off x="9865419" y="2912776"/>
                <a:ext cx="449035" cy="683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86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廁</a:t>
                </a:r>
                <a:endParaRPr lang="en-US" altLang="zh-TW" sz="1286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r>
                  <a:rPr lang="zh-TW" altLang="en-US" sz="1286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所</a:t>
                </a:r>
                <a:endParaRPr lang="en-US" altLang="zh-TW" sz="1286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31CC0EC9-511F-137E-85D7-FC54EA305B32}"/>
                  </a:ext>
                </a:extLst>
              </p:cNvPr>
              <p:cNvSpPr txBox="1"/>
              <p:nvPr/>
            </p:nvSpPr>
            <p:spPr>
              <a:xfrm>
                <a:off x="2119141" y="3915682"/>
                <a:ext cx="1275321" cy="683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TW" altLang="en-US" sz="1286" b="1" dirty="0">
                    <a:highlight>
                      <a:srgbClr val="FF0000"/>
                    </a:highligh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觀察區</a:t>
                </a:r>
                <a:r>
                  <a:rPr lang="en-US" altLang="zh-TW" sz="1286" b="1" dirty="0">
                    <a:highlight>
                      <a:srgbClr val="FF0000"/>
                    </a:highligh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&amp;</a:t>
                </a:r>
                <a:r>
                  <a:rPr lang="zh-TW" altLang="en-US" sz="1286" b="1" dirty="0">
                    <a:highlight>
                      <a:srgbClr val="FF0000"/>
                    </a:highligh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醫療救護站</a:t>
                </a:r>
              </a:p>
            </p:txBody>
          </p:sp>
        </p:grpSp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BBCFF459-D2B7-53EF-7F4D-40959F50DC47}"/>
                </a:ext>
              </a:extLst>
            </p:cNvPr>
            <p:cNvGrpSpPr/>
            <p:nvPr/>
          </p:nvGrpSpPr>
          <p:grpSpPr>
            <a:xfrm>
              <a:off x="9260593" y="3885490"/>
              <a:ext cx="1466851" cy="4668112"/>
              <a:chOff x="9260593" y="3885490"/>
              <a:chExt cx="1466851" cy="4668112"/>
            </a:xfrm>
          </p:grpSpPr>
          <p:sp>
            <p:nvSpPr>
              <p:cNvPr id="44" name="矩形: 圓角 43">
                <a:extLst>
                  <a:ext uri="{FF2B5EF4-FFF2-40B4-BE49-F238E27FC236}">
                    <a16:creationId xmlns:a16="http://schemas.microsoft.com/office/drawing/2014/main" id="{5900DFE1-C8D0-8143-5287-07E7828F698D}"/>
                  </a:ext>
                </a:extLst>
              </p:cNvPr>
              <p:cNvSpPr/>
              <p:nvPr/>
            </p:nvSpPr>
            <p:spPr>
              <a:xfrm>
                <a:off x="9260593" y="4511026"/>
                <a:ext cx="1374335" cy="400561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r>
                  <a:rPr lang="zh-TW" altLang="en-US" sz="20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日新樓</a:t>
                </a:r>
              </a:p>
            </p:txBody>
          </p:sp>
          <p:sp>
            <p:nvSpPr>
              <p:cNvPr id="48" name="文字方塊 47">
                <a:extLst>
                  <a:ext uri="{FF2B5EF4-FFF2-40B4-BE49-F238E27FC236}">
                    <a16:creationId xmlns:a16="http://schemas.microsoft.com/office/drawing/2014/main" id="{064B1C3A-4023-A338-A2C8-F192ABD90105}"/>
                  </a:ext>
                </a:extLst>
              </p:cNvPr>
              <p:cNvSpPr txBox="1"/>
              <p:nvPr/>
            </p:nvSpPr>
            <p:spPr>
              <a:xfrm>
                <a:off x="9648543" y="8147311"/>
                <a:ext cx="860927" cy="406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86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廁所</a:t>
                </a:r>
                <a:endParaRPr lang="en-US" altLang="zh-TW" sz="1286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17" name="圖片 16">
                <a:extLst>
                  <a:ext uri="{FF2B5EF4-FFF2-40B4-BE49-F238E27FC236}">
                    <a16:creationId xmlns:a16="http://schemas.microsoft.com/office/drawing/2014/main" id="{71658F0C-3336-CC82-26F8-CF03B458D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02091" y="3885490"/>
                <a:ext cx="1325353" cy="558571"/>
              </a:xfrm>
              <a:prstGeom prst="rect">
                <a:avLst/>
              </a:prstGeom>
            </p:spPr>
          </p:pic>
        </p:grp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4988C634-6907-3419-AAEC-59F5BD723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56502" y="2776483"/>
              <a:ext cx="511543" cy="1046377"/>
            </a:xfrm>
            <a:prstGeom prst="rect">
              <a:avLst/>
            </a:prstGeom>
          </p:spPr>
        </p:pic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BF993297-8F0D-BFE0-588D-1AE279DB7B15}"/>
                </a:ext>
              </a:extLst>
            </p:cNvPr>
            <p:cNvGrpSpPr/>
            <p:nvPr/>
          </p:nvGrpSpPr>
          <p:grpSpPr>
            <a:xfrm>
              <a:off x="1129804" y="4887028"/>
              <a:ext cx="1756639" cy="2857268"/>
              <a:chOff x="1129804" y="4887028"/>
              <a:chExt cx="1756639" cy="2857268"/>
            </a:xfrm>
          </p:grpSpPr>
          <p:sp>
            <p:nvSpPr>
              <p:cNvPr id="35" name="矩形: 圓角 34">
                <a:extLst>
                  <a:ext uri="{FF2B5EF4-FFF2-40B4-BE49-F238E27FC236}">
                    <a16:creationId xmlns:a16="http://schemas.microsoft.com/office/drawing/2014/main" id="{B54184DF-A5BA-E3CD-4788-0C17AD313240}"/>
                  </a:ext>
                </a:extLst>
              </p:cNvPr>
              <p:cNvSpPr/>
              <p:nvPr/>
            </p:nvSpPr>
            <p:spPr>
              <a:xfrm>
                <a:off x="1129804" y="4887028"/>
                <a:ext cx="1148630" cy="2681614"/>
              </a:xfrm>
              <a:prstGeom prst="roundRect">
                <a:avLst>
                  <a:gd name="adj" fmla="val 16667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eaVert" rtlCol="0" anchor="ctr"/>
              <a:lstStyle/>
              <a:p>
                <a:pPr algn="ctr"/>
                <a:endParaRPr lang="en-US" altLang="zh-TW" sz="252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r>
                  <a:rPr lang="zh-TW" altLang="en-US" sz="20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修福樓</a:t>
                </a:r>
                <a:endParaRPr lang="en-US" altLang="zh-TW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A12730EC-B431-7F8E-4CE2-1F80420D7989}"/>
                  </a:ext>
                </a:extLst>
              </p:cNvPr>
              <p:cNvSpPr txBox="1"/>
              <p:nvPr/>
            </p:nvSpPr>
            <p:spPr>
              <a:xfrm>
                <a:off x="1634345" y="4969433"/>
                <a:ext cx="779264" cy="960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86" b="1" dirty="0">
                    <a:highlight>
                      <a:srgbClr val="FFFF00"/>
                    </a:highligh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登記</a:t>
                </a:r>
                <a:endParaRPr lang="en-US" altLang="zh-TW" sz="1286" b="1" dirty="0">
                  <a:highlight>
                    <a:srgbClr val="FFFF00"/>
                  </a:highligh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r>
                  <a:rPr lang="zh-TW" altLang="en-US" sz="1286" b="1" dirty="0">
                    <a:highlight>
                      <a:srgbClr val="FFFF00"/>
                    </a:highligh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編管</a:t>
                </a:r>
                <a:endParaRPr lang="en-US" altLang="zh-TW" sz="1286" b="1" dirty="0">
                  <a:highlight>
                    <a:srgbClr val="FFFF00"/>
                  </a:highligh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r>
                  <a:rPr lang="zh-TW" altLang="en-US" sz="1286" b="1" dirty="0">
                    <a:highlight>
                      <a:srgbClr val="FFFF00"/>
                    </a:highligh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領取</a:t>
                </a:r>
              </a:p>
            </p:txBody>
          </p:sp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E92FAEDB-C23C-696A-3FDB-81B60D591AF5}"/>
                  </a:ext>
                </a:extLst>
              </p:cNvPr>
              <p:cNvSpPr txBox="1"/>
              <p:nvPr/>
            </p:nvSpPr>
            <p:spPr>
              <a:xfrm>
                <a:off x="1579314" y="5882516"/>
                <a:ext cx="973428" cy="1261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86" b="1" dirty="0">
                    <a:highlight>
                      <a:srgbClr val="FF00FF"/>
                    </a:highligh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志願</a:t>
                </a:r>
                <a:r>
                  <a:rPr lang="zh-TW" altLang="en-US" sz="1143" b="1" dirty="0">
                    <a:highlight>
                      <a:srgbClr val="FF00FF"/>
                    </a:highligh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服</a:t>
                </a:r>
                <a:r>
                  <a:rPr lang="zh-TW" altLang="en-US" sz="1286" b="1" dirty="0">
                    <a:highlight>
                      <a:srgbClr val="FF00FF"/>
                    </a:highligh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務窗口</a:t>
                </a:r>
                <a:endParaRPr lang="en-US" altLang="zh-TW" sz="1286" b="1" dirty="0">
                  <a:highlight>
                    <a:srgbClr val="FF00FF"/>
                  </a:highligh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r>
                  <a:rPr lang="zh-TW" altLang="en-US" sz="1286" b="1" dirty="0">
                    <a:highlight>
                      <a:srgbClr val="FF00FF"/>
                    </a:highligh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聯合服務中</a:t>
                </a:r>
                <a:r>
                  <a:rPr lang="zh-TW" altLang="en-US" sz="1400" b="1" dirty="0">
                    <a:highlight>
                      <a:srgbClr val="FF00FF"/>
                    </a:highligh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心</a:t>
                </a:r>
                <a:endParaRPr lang="en-US" altLang="zh-TW" sz="1400" b="1" dirty="0">
                  <a:highlight>
                    <a:srgbClr val="FF00FF"/>
                  </a:highligh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1648C7D9-489A-01DC-6262-D433B83F181E}"/>
                  </a:ext>
                </a:extLst>
              </p:cNvPr>
              <p:cNvSpPr txBox="1"/>
              <p:nvPr/>
            </p:nvSpPr>
            <p:spPr>
              <a:xfrm>
                <a:off x="1539904" y="7060981"/>
                <a:ext cx="676025" cy="683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86" b="1" dirty="0">
                    <a:highlight>
                      <a:srgbClr val="33CCFF"/>
                    </a:highligh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資訊公告</a:t>
                </a:r>
                <a:endParaRPr lang="en-US" altLang="zh-TW" sz="1286" b="1" dirty="0">
                  <a:highlight>
                    <a:srgbClr val="33CCFF"/>
                  </a:highligh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976135E8-439F-586E-5852-AE2A9E9186F7}"/>
                  </a:ext>
                </a:extLst>
              </p:cNvPr>
              <p:cNvSpPr txBox="1"/>
              <p:nvPr/>
            </p:nvSpPr>
            <p:spPr>
              <a:xfrm>
                <a:off x="1958397" y="7091029"/>
                <a:ext cx="928046" cy="406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286" b="1" dirty="0">
                    <a:highlight>
                      <a:srgbClr val="FFFF00"/>
                    </a:highligh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寵物區</a:t>
                </a:r>
              </a:p>
            </p:txBody>
          </p:sp>
        </p:grpSp>
      </p:grp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89F7EA05-97F4-5F8C-1DE2-5D06C36D9391}"/>
              </a:ext>
            </a:extLst>
          </p:cNvPr>
          <p:cNvSpPr txBox="1"/>
          <p:nvPr/>
        </p:nvSpPr>
        <p:spPr>
          <a:xfrm>
            <a:off x="1496227" y="1512472"/>
            <a:ext cx="763545" cy="29020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TW" altLang="en-US" sz="1286" b="1" dirty="0">
                <a:highlight>
                  <a:srgbClr val="33CC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救護車</a:t>
            </a: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4576A8B0-5AE4-EF54-7A7F-879B10359AF2}"/>
              </a:ext>
            </a:extLst>
          </p:cNvPr>
          <p:cNvSpPr/>
          <p:nvPr/>
        </p:nvSpPr>
        <p:spPr>
          <a:xfrm>
            <a:off x="459577" y="3198549"/>
            <a:ext cx="350774" cy="30865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86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3841D13-6F4B-5CF8-C1D4-05A81F245FC1}"/>
              </a:ext>
            </a:extLst>
          </p:cNvPr>
          <p:cNvSpPr txBox="1"/>
          <p:nvPr/>
        </p:nvSpPr>
        <p:spPr>
          <a:xfrm>
            <a:off x="267426" y="3537500"/>
            <a:ext cx="580415" cy="11221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286" b="1" dirty="0">
                <a:solidFill>
                  <a:srgbClr val="FF0000"/>
                </a:solidFill>
              </a:rPr>
              <a:t>行動不便搭電梯通往住宿區</a:t>
            </a:r>
          </a:p>
        </p:txBody>
      </p:sp>
      <p:sp>
        <p:nvSpPr>
          <p:cNvPr id="25" name="箭號: 向左 24">
            <a:extLst>
              <a:ext uri="{FF2B5EF4-FFF2-40B4-BE49-F238E27FC236}">
                <a16:creationId xmlns:a16="http://schemas.microsoft.com/office/drawing/2014/main" id="{B275C7ED-C841-E242-A9FB-A504CA686C26}"/>
              </a:ext>
            </a:extLst>
          </p:cNvPr>
          <p:cNvSpPr/>
          <p:nvPr/>
        </p:nvSpPr>
        <p:spPr>
          <a:xfrm>
            <a:off x="5845610" y="1572961"/>
            <a:ext cx="953134" cy="20313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86"/>
          </a:p>
        </p:txBody>
      </p:sp>
      <p:sp>
        <p:nvSpPr>
          <p:cNvPr id="27" name="箭號: 向左 26">
            <a:extLst>
              <a:ext uri="{FF2B5EF4-FFF2-40B4-BE49-F238E27FC236}">
                <a16:creationId xmlns:a16="http://schemas.microsoft.com/office/drawing/2014/main" id="{2A6C61A1-90B7-7736-6E39-E93648516216}"/>
              </a:ext>
            </a:extLst>
          </p:cNvPr>
          <p:cNvSpPr/>
          <p:nvPr/>
        </p:nvSpPr>
        <p:spPr>
          <a:xfrm>
            <a:off x="2520886" y="1524581"/>
            <a:ext cx="828764" cy="20313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86"/>
          </a:p>
        </p:txBody>
      </p:sp>
      <p:sp>
        <p:nvSpPr>
          <p:cNvPr id="28" name="箭號: 向下 27">
            <a:extLst>
              <a:ext uri="{FF2B5EF4-FFF2-40B4-BE49-F238E27FC236}">
                <a16:creationId xmlns:a16="http://schemas.microsoft.com/office/drawing/2014/main" id="{90C7A059-EDCC-A6D6-E670-F1638F052ABA}"/>
              </a:ext>
            </a:extLst>
          </p:cNvPr>
          <p:cNvSpPr/>
          <p:nvPr/>
        </p:nvSpPr>
        <p:spPr>
          <a:xfrm>
            <a:off x="2285097" y="1727713"/>
            <a:ext cx="141044" cy="74741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86"/>
          </a:p>
        </p:txBody>
      </p:sp>
      <p:sp>
        <p:nvSpPr>
          <p:cNvPr id="37" name="箭號: 向下 36">
            <a:extLst>
              <a:ext uri="{FF2B5EF4-FFF2-40B4-BE49-F238E27FC236}">
                <a16:creationId xmlns:a16="http://schemas.microsoft.com/office/drawing/2014/main" id="{4F728CEF-21DF-7558-4331-B27EFE514682}"/>
              </a:ext>
            </a:extLst>
          </p:cNvPr>
          <p:cNvSpPr/>
          <p:nvPr/>
        </p:nvSpPr>
        <p:spPr>
          <a:xfrm>
            <a:off x="2285098" y="3028192"/>
            <a:ext cx="140972" cy="82677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86"/>
          </a:p>
        </p:txBody>
      </p:sp>
      <p:sp>
        <p:nvSpPr>
          <p:cNvPr id="42" name="箭號: 向左 41">
            <a:extLst>
              <a:ext uri="{FF2B5EF4-FFF2-40B4-BE49-F238E27FC236}">
                <a16:creationId xmlns:a16="http://schemas.microsoft.com/office/drawing/2014/main" id="{04F94313-873F-A778-1047-130F698E6A2B}"/>
              </a:ext>
            </a:extLst>
          </p:cNvPr>
          <p:cNvSpPr/>
          <p:nvPr/>
        </p:nvSpPr>
        <p:spPr>
          <a:xfrm>
            <a:off x="1638315" y="4003706"/>
            <a:ext cx="774816" cy="17308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86"/>
          </a:p>
        </p:txBody>
      </p:sp>
      <p:sp>
        <p:nvSpPr>
          <p:cNvPr id="45" name="箭號: 向下 44">
            <a:extLst>
              <a:ext uri="{FF2B5EF4-FFF2-40B4-BE49-F238E27FC236}">
                <a16:creationId xmlns:a16="http://schemas.microsoft.com/office/drawing/2014/main" id="{AA7A8CEA-92D9-3928-F28D-91367D1F78CF}"/>
              </a:ext>
            </a:extLst>
          </p:cNvPr>
          <p:cNvSpPr/>
          <p:nvPr/>
        </p:nvSpPr>
        <p:spPr>
          <a:xfrm>
            <a:off x="1636304" y="4383461"/>
            <a:ext cx="183842" cy="71106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86"/>
          </a:p>
        </p:txBody>
      </p:sp>
      <p:sp>
        <p:nvSpPr>
          <p:cNvPr id="34" name="Rectangle 79">
            <a:extLst>
              <a:ext uri="{FF2B5EF4-FFF2-40B4-BE49-F238E27FC236}">
                <a16:creationId xmlns:a16="http://schemas.microsoft.com/office/drawing/2014/main" id="{83440B8A-10D0-3792-42AF-52E700EC3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865" y="3414831"/>
            <a:ext cx="615061" cy="216025"/>
          </a:xfrm>
          <a:prstGeom prst="rect">
            <a:avLst/>
          </a:prstGeom>
          <a:solidFill>
            <a:srgbClr val="00B0F0">
              <a:alpha val="69803"/>
            </a:srgbClr>
          </a:solidFill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86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巡邏箱</a:t>
            </a:r>
          </a:p>
        </p:txBody>
      </p:sp>
    </p:spTree>
    <p:extLst>
      <p:ext uri="{BB962C8B-B14F-4D97-AF65-F5344CB8AC3E}">
        <p14:creationId xmlns:p14="http://schemas.microsoft.com/office/powerpoint/2010/main" val="2615461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059429-5CB1-4D7D-BCA4-9FDF79A38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73873"/>
            <a:ext cx="7886700" cy="1010911"/>
          </a:xfrm>
        </p:spPr>
        <p:txBody>
          <a:bodyPr>
            <a:normAutofit/>
          </a:bodyPr>
          <a:lstStyle/>
          <a:p>
            <a:pPr algn="ctr"/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圳堵國小學生活動中心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一樓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避難收容處所配置圖</a:t>
            </a:r>
            <a:endParaRPr lang="zh-TW" altLang="en-US" sz="24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748F1E2-5682-56E3-522A-825A0BE70179}"/>
              </a:ext>
            </a:extLst>
          </p:cNvPr>
          <p:cNvSpPr txBox="1"/>
          <p:nvPr/>
        </p:nvSpPr>
        <p:spPr>
          <a:xfrm>
            <a:off x="982377" y="1435306"/>
            <a:ext cx="71792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適災類型：風震災 管理人：王文津主任 聯絡電話：</a:t>
            </a:r>
            <a:r>
              <a:rPr lang="en-US" altLang="zh-TW" sz="1400" dirty="0"/>
              <a:t>04-25623734#217</a:t>
            </a:r>
            <a:r>
              <a:rPr lang="zh-TW" altLang="en-US" sz="1400" dirty="0"/>
              <a:t> 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Rectangle 79">
            <a:extLst>
              <a:ext uri="{FF2B5EF4-FFF2-40B4-BE49-F238E27FC236}">
                <a16:creationId xmlns:a16="http://schemas.microsoft.com/office/drawing/2014/main" id="{F1227E5F-3966-12D6-10CB-05AA11AB3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9213" y="5236951"/>
            <a:ext cx="700016" cy="750303"/>
          </a:xfrm>
          <a:prstGeom prst="rect">
            <a:avLst/>
          </a:prstGeom>
          <a:solidFill>
            <a:schemeClr val="accent5">
              <a:lumMod val="60000"/>
              <a:lumOff val="4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3.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物資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發放區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46406233-B2DE-CD02-C5C0-8923A3071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5409" y="5229871"/>
            <a:ext cx="1719068" cy="750303"/>
          </a:xfrm>
          <a:prstGeom prst="rect">
            <a:avLst/>
          </a:prstGeom>
          <a:solidFill>
            <a:srgbClr val="9999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家庭寢室區</a:t>
            </a:r>
            <a:endParaRPr kumimoji="0" lang="zh-TW" altLang="en-US" sz="1200" b="1" dirty="0">
              <a:solidFill>
                <a:srgbClr val="FFFF00"/>
              </a:solidFill>
              <a:latin typeface="Tw Cen MT"/>
              <a:ea typeface="標楷體" pitchFamily="65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A6C623D-FA39-BEA7-60AB-48DDF2CF1FCF}"/>
              </a:ext>
            </a:extLst>
          </p:cNvPr>
          <p:cNvSpPr/>
          <p:nvPr/>
        </p:nvSpPr>
        <p:spPr>
          <a:xfrm>
            <a:off x="463776" y="2006667"/>
            <a:ext cx="537601" cy="680316"/>
          </a:xfrm>
          <a:prstGeom prst="rect">
            <a:avLst/>
          </a:prstGeom>
          <a:solidFill>
            <a:srgbClr val="33CC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垃圾暫時</a:t>
            </a:r>
            <a:endParaRPr lang="en-US" altLang="zh-TW" sz="11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放置區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78B877EA-95DF-8499-3873-95E2CBC8C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4072" y="5236086"/>
            <a:ext cx="1627129" cy="750303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0" lang="en-US" altLang="zh-TW" b="1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男寢區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endParaRPr kumimoji="0"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Rectangle 79">
            <a:extLst>
              <a:ext uri="{FF2B5EF4-FFF2-40B4-BE49-F238E27FC236}">
                <a16:creationId xmlns:a16="http://schemas.microsoft.com/office/drawing/2014/main" id="{80E01BD8-CA7C-BF4D-6295-A5950D2FE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2539" y="5152925"/>
            <a:ext cx="756950" cy="445040"/>
          </a:xfrm>
          <a:prstGeom prst="rect">
            <a:avLst/>
          </a:prstGeom>
          <a:solidFill>
            <a:srgbClr val="FF6699">
              <a:alpha val="69803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400" dirty="0">
                <a:latin typeface="Tw Cen MT"/>
                <a:ea typeface="標楷體" pitchFamily="65" charset="-120"/>
              </a:rPr>
              <a:t>哺集乳</a:t>
            </a:r>
            <a:r>
              <a:rPr lang="zh-TW" altLang="en-US" sz="1400" dirty="0">
                <a:latin typeface="Tw Cen MT"/>
                <a:ea typeface="標楷體" pitchFamily="65" charset="-120"/>
              </a:rPr>
              <a:t>室</a:t>
            </a:r>
            <a:endParaRPr kumimoji="0" lang="en-US" altLang="zh-TW" sz="1400" dirty="0">
              <a:latin typeface="Tw Cen MT"/>
              <a:ea typeface="標楷體" pitchFamily="65" charset="-120"/>
            </a:endParaRPr>
          </a:p>
          <a:p>
            <a:pPr algn="ctr"/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舞台控制室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0"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8C8388EF-3B53-A6AB-C9E2-E8BB079FD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7348" y="2177753"/>
            <a:ext cx="1627129" cy="720725"/>
          </a:xfrm>
          <a:prstGeom prst="rect">
            <a:avLst/>
          </a:prstGeom>
          <a:solidFill>
            <a:srgbClr val="9966FF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特別照護寢區</a:t>
            </a:r>
            <a:endParaRPr kumimoji="0"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FFDCA97C-6476-75F2-36A1-AF4A7EDCB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9365" y="2185764"/>
            <a:ext cx="1846501" cy="724635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ea typeface="標楷體" pitchFamily="65" charset="-120"/>
              </a:rPr>
              <a:t>女寢區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A27CDFD3-B716-3CD9-C50B-99905F09324E}"/>
              </a:ext>
            </a:extLst>
          </p:cNvPr>
          <p:cNvSpPr/>
          <p:nvPr/>
        </p:nvSpPr>
        <p:spPr>
          <a:xfrm>
            <a:off x="1668817" y="2816607"/>
            <a:ext cx="591044" cy="8782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秩序維護哨站</a:t>
            </a:r>
          </a:p>
        </p:txBody>
      </p:sp>
      <p:sp>
        <p:nvSpPr>
          <p:cNvPr id="37" name="Rectangle 4">
            <a:extLst>
              <a:ext uri="{FF2B5EF4-FFF2-40B4-BE49-F238E27FC236}">
                <a16:creationId xmlns:a16="http://schemas.microsoft.com/office/drawing/2014/main" id="{6C1C11AB-B579-B118-4BAE-A1DDDD3B9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292" y="2060848"/>
            <a:ext cx="7638932" cy="3994025"/>
          </a:xfrm>
          <a:prstGeom prst="rect">
            <a:avLst/>
          </a:prstGeom>
          <a:noFill/>
          <a:ln w="38100">
            <a:solidFill>
              <a:srgbClr val="99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0" lang="zh-TW" altLang="en-US" dirty="0">
              <a:latin typeface="Tw Cen MT"/>
              <a:ea typeface="微軟正黑體" pitchFamily="34" charset="-120"/>
            </a:endParaRPr>
          </a:p>
        </p:txBody>
      </p:sp>
      <p:sp>
        <p:nvSpPr>
          <p:cNvPr id="38" name="Rectangle 29">
            <a:extLst>
              <a:ext uri="{FF2B5EF4-FFF2-40B4-BE49-F238E27FC236}">
                <a16:creationId xmlns:a16="http://schemas.microsoft.com/office/drawing/2014/main" id="{A9FB8FFD-E32D-CD1C-B976-0C11342BD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596" y="2060848"/>
            <a:ext cx="448884" cy="228787"/>
          </a:xfrm>
          <a:prstGeom prst="rect">
            <a:avLst/>
          </a:prstGeom>
          <a:solidFill>
            <a:srgbClr val="FF00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 dirty="0">
                <a:latin typeface="Tw Cen MT" panose="020B0602020104020603" pitchFamily="34" charset="0"/>
                <a:ea typeface="標楷體" panose="03000509000000000000" pitchFamily="65" charset="-120"/>
              </a:rPr>
              <a:t>女廁所</a:t>
            </a:r>
          </a:p>
        </p:txBody>
      </p:sp>
      <p:sp>
        <p:nvSpPr>
          <p:cNvPr id="39" name="Rectangle 37">
            <a:extLst>
              <a:ext uri="{FF2B5EF4-FFF2-40B4-BE49-F238E27FC236}">
                <a16:creationId xmlns:a16="http://schemas.microsoft.com/office/drawing/2014/main" id="{8D2C3AF5-4693-D126-2592-DD8A84151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415" y="3842859"/>
            <a:ext cx="532758" cy="363981"/>
          </a:xfrm>
          <a:prstGeom prst="rect">
            <a:avLst/>
          </a:prstGeom>
          <a:solidFill>
            <a:schemeClr val="accent5">
              <a:lumMod val="60000"/>
              <a:lumOff val="40000"/>
              <a:alpha val="70195"/>
            </a:schemeClr>
          </a:solidFill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600" b="1" dirty="0">
                <a:latin typeface="Tw Cen MT"/>
                <a:ea typeface="標楷體" pitchFamily="65" charset="-120"/>
              </a:rPr>
              <a:t>入口</a:t>
            </a:r>
            <a:endParaRPr kumimoji="0" lang="en-US" altLang="zh-TW" sz="1600" b="1" dirty="0">
              <a:latin typeface="Tw Cen MT"/>
              <a:ea typeface="標楷體" pitchFamily="65" charset="-120"/>
            </a:endParaRPr>
          </a:p>
        </p:txBody>
      </p:sp>
      <p:sp>
        <p:nvSpPr>
          <p:cNvPr id="40" name="Rectangle 37">
            <a:extLst>
              <a:ext uri="{FF2B5EF4-FFF2-40B4-BE49-F238E27FC236}">
                <a16:creationId xmlns:a16="http://schemas.microsoft.com/office/drawing/2014/main" id="{EA785D3D-B6CE-755D-5D0E-05F4493D3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4477" y="5805264"/>
            <a:ext cx="159811" cy="363981"/>
          </a:xfrm>
          <a:prstGeom prst="rect">
            <a:avLst/>
          </a:prstGeom>
          <a:noFill/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b="1" dirty="0">
                <a:latin typeface="Tw Cen MT"/>
                <a:ea typeface="標楷體" pitchFamily="65" charset="-120"/>
              </a:rPr>
              <a:t>門</a:t>
            </a:r>
            <a:endParaRPr lang="en-US" altLang="zh-TW" sz="1200" b="1" dirty="0">
              <a:latin typeface="Tw Cen MT"/>
              <a:ea typeface="標楷體" pitchFamily="65" charset="-12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277EC848-8D1A-2420-C454-F7EFC492783B}"/>
              </a:ext>
            </a:extLst>
          </p:cNvPr>
          <p:cNvSpPr/>
          <p:nvPr/>
        </p:nvSpPr>
        <p:spPr>
          <a:xfrm>
            <a:off x="2405285" y="2126371"/>
            <a:ext cx="675320" cy="554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聯合服務中心</a:t>
            </a: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565BE8E7-5827-409D-9C6D-584890775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911" y="5805264"/>
            <a:ext cx="390745" cy="219375"/>
          </a:xfrm>
          <a:prstGeom prst="rect">
            <a:avLst/>
          </a:prstGeom>
          <a:solidFill>
            <a:srgbClr val="FF00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 dirty="0">
                <a:latin typeface="Tw Cen MT" panose="020B0602020104020603" pitchFamily="34" charset="0"/>
                <a:ea typeface="標楷體" panose="03000509000000000000" pitchFamily="65" charset="-120"/>
              </a:rPr>
              <a:t>男廁所</a:t>
            </a:r>
          </a:p>
        </p:txBody>
      </p:sp>
      <p:sp>
        <p:nvSpPr>
          <p:cNvPr id="43" name="Rectangle 37">
            <a:extLst>
              <a:ext uri="{FF2B5EF4-FFF2-40B4-BE49-F238E27FC236}">
                <a16:creationId xmlns:a16="http://schemas.microsoft.com/office/drawing/2014/main" id="{6856A7CD-30E5-5AD0-EA38-B4914C73C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419" y="3676799"/>
            <a:ext cx="693979" cy="634241"/>
          </a:xfrm>
          <a:prstGeom prst="rect">
            <a:avLst/>
          </a:prstGeom>
          <a:solidFill>
            <a:schemeClr val="accent6">
              <a:lumMod val="40000"/>
              <a:lumOff val="60000"/>
              <a:alpha val="70195"/>
            </a:scheme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醫療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服務區</a:t>
            </a:r>
            <a:endParaRPr kumimoji="0" lang="zh-TW" altLang="en-US" sz="1200" dirty="0">
              <a:latin typeface="Tw Cen MT"/>
              <a:ea typeface="標楷體" pitchFamily="65" charset="-120"/>
            </a:endParaRPr>
          </a:p>
        </p:txBody>
      </p:sp>
      <p:sp>
        <p:nvSpPr>
          <p:cNvPr id="44" name="Rectangle 79">
            <a:extLst>
              <a:ext uri="{FF2B5EF4-FFF2-40B4-BE49-F238E27FC236}">
                <a16:creationId xmlns:a16="http://schemas.microsoft.com/office/drawing/2014/main" id="{66FAF2C1-A355-4430-D0D1-FC39FE7A4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661" y="3665423"/>
            <a:ext cx="602185" cy="634241"/>
          </a:xfrm>
          <a:prstGeom prst="rect">
            <a:avLst/>
          </a:prstGeom>
          <a:solidFill>
            <a:srgbClr val="FFFF0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兒童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關懷區</a:t>
            </a:r>
          </a:p>
        </p:txBody>
      </p:sp>
      <p:sp>
        <p:nvSpPr>
          <p:cNvPr id="45" name="Rectangle 79">
            <a:extLst>
              <a:ext uri="{FF2B5EF4-FFF2-40B4-BE49-F238E27FC236}">
                <a16:creationId xmlns:a16="http://schemas.microsoft.com/office/drawing/2014/main" id="{964FB60B-A6C9-5F69-5DBE-ACA6C4652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0605" y="3665423"/>
            <a:ext cx="748013" cy="634241"/>
          </a:xfrm>
          <a:prstGeom prst="rect">
            <a:avLst/>
          </a:prstGeom>
          <a:solidFill>
            <a:srgbClr val="FF6699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心靈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關懷區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EB11079-0A8F-9193-49DF-1A68D20CE33B}"/>
              </a:ext>
            </a:extLst>
          </p:cNvPr>
          <p:cNvSpPr/>
          <p:nvPr/>
        </p:nvSpPr>
        <p:spPr>
          <a:xfrm>
            <a:off x="479200" y="2910399"/>
            <a:ext cx="532758" cy="76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寵物</a:t>
            </a:r>
            <a:endParaRPr kumimoji="0" lang="en-US" altLang="zh-TW" sz="1000" dirty="0">
              <a:solidFill>
                <a:schemeClr val="tx1"/>
              </a:solidFill>
              <a:latin typeface="+mn-lt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收容區</a:t>
            </a:r>
          </a:p>
        </p:txBody>
      </p:sp>
      <p:sp>
        <p:nvSpPr>
          <p:cNvPr id="50" name="Rectangle 79">
            <a:extLst>
              <a:ext uri="{FF2B5EF4-FFF2-40B4-BE49-F238E27FC236}">
                <a16:creationId xmlns:a16="http://schemas.microsoft.com/office/drawing/2014/main" id="{00E9DA5A-8068-5183-F008-552A7FE79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4708" y="5236951"/>
            <a:ext cx="700016" cy="750303"/>
          </a:xfrm>
          <a:prstGeom prst="rect">
            <a:avLst/>
          </a:prstGeom>
          <a:solidFill>
            <a:schemeClr val="accent5">
              <a:lumMod val="60000"/>
              <a:lumOff val="4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3.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物資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儲放區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13FA346-4823-6A7D-AAB7-FB5646A6FE33}"/>
              </a:ext>
            </a:extLst>
          </p:cNvPr>
          <p:cNvSpPr/>
          <p:nvPr/>
        </p:nvSpPr>
        <p:spPr>
          <a:xfrm>
            <a:off x="6033455" y="3115827"/>
            <a:ext cx="920312" cy="18279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用餐區暨公共休息區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E1098A86-2168-7B77-5BEE-73407CE7B0E4}"/>
              </a:ext>
            </a:extLst>
          </p:cNvPr>
          <p:cNvSpPr/>
          <p:nvPr/>
        </p:nvSpPr>
        <p:spPr>
          <a:xfrm>
            <a:off x="1559445" y="2126370"/>
            <a:ext cx="789875" cy="561295"/>
          </a:xfrm>
          <a:prstGeom prst="rect">
            <a:avLst/>
          </a:prstGeom>
          <a:solidFill>
            <a:srgbClr val="3366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100" dirty="0">
                <a:solidFill>
                  <a:schemeClr val="tx1"/>
                </a:solidFill>
                <a:ea typeface="標楷體" pitchFamily="65" charset="-120"/>
              </a:rPr>
              <a:t>工作人員會議暨休息區</a:t>
            </a:r>
            <a:endParaRPr kumimoji="0" lang="zh-TW" altLang="en-US" sz="1100" dirty="0">
              <a:solidFill>
                <a:schemeClr val="tx1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24C3E17C-FE17-77E9-6C58-0D43E775A6F8}"/>
              </a:ext>
            </a:extLst>
          </p:cNvPr>
          <p:cNvSpPr/>
          <p:nvPr/>
        </p:nvSpPr>
        <p:spPr>
          <a:xfrm>
            <a:off x="467572" y="4372900"/>
            <a:ext cx="499656" cy="887450"/>
          </a:xfrm>
          <a:prstGeom prst="rect">
            <a:avLst/>
          </a:prstGeom>
          <a:solidFill>
            <a:srgbClr val="3366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訪客區</a:t>
            </a:r>
          </a:p>
        </p:txBody>
      </p:sp>
      <p:sp>
        <p:nvSpPr>
          <p:cNvPr id="55" name="Rectangle 79">
            <a:extLst>
              <a:ext uri="{FF2B5EF4-FFF2-40B4-BE49-F238E27FC236}">
                <a16:creationId xmlns:a16="http://schemas.microsoft.com/office/drawing/2014/main" id="{49C8DAC9-6573-94E1-800F-09CFE17F3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562" y="2816607"/>
            <a:ext cx="448884" cy="876697"/>
          </a:xfrm>
          <a:prstGeom prst="rect">
            <a:avLst/>
          </a:prstGeom>
          <a:solidFill>
            <a:schemeClr val="accent4">
              <a:lumMod val="40000"/>
              <a:lumOff val="60000"/>
              <a:alpha val="69803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sz="1200" dirty="0">
                <a:latin typeface="Tw Cen MT"/>
                <a:ea typeface="標楷體" pitchFamily="65" charset="-120"/>
              </a:rPr>
              <a:t>1.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等待區</a:t>
            </a:r>
          </a:p>
        </p:txBody>
      </p:sp>
      <p:sp>
        <p:nvSpPr>
          <p:cNvPr id="56" name="Rectangle 79">
            <a:extLst>
              <a:ext uri="{FF2B5EF4-FFF2-40B4-BE49-F238E27FC236}">
                <a16:creationId xmlns:a16="http://schemas.microsoft.com/office/drawing/2014/main" id="{2EEE8656-D904-A5F5-EAA4-5159B8C4A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9804" y="4345643"/>
            <a:ext cx="479018" cy="807282"/>
          </a:xfrm>
          <a:prstGeom prst="rect">
            <a:avLst/>
          </a:prstGeom>
          <a:solidFill>
            <a:schemeClr val="accent2">
              <a:lumMod val="20000"/>
              <a:lumOff val="8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>
                <a:latin typeface="+mn-lt"/>
                <a:ea typeface="標楷體" pitchFamily="65" charset="-120"/>
              </a:rPr>
              <a:t>2.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dirty="0">
                <a:latin typeface="+mn-lt"/>
                <a:ea typeface="標楷體" pitchFamily="65" charset="-120"/>
              </a:rPr>
              <a:t>登記</a:t>
            </a:r>
            <a:endParaRPr kumimoji="0" lang="en-US" altLang="zh-TW" sz="1200" dirty="0">
              <a:latin typeface="+mn-lt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dirty="0">
                <a:latin typeface="+mn-lt"/>
                <a:ea typeface="標楷體" pitchFamily="65" charset="-120"/>
              </a:rPr>
              <a:t>編管區</a:t>
            </a:r>
          </a:p>
        </p:txBody>
      </p:sp>
    </p:spTree>
    <p:extLst>
      <p:ext uri="{BB962C8B-B14F-4D97-AF65-F5344CB8AC3E}">
        <p14:creationId xmlns:p14="http://schemas.microsoft.com/office/powerpoint/2010/main" val="2427438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7F8354D3-2D4D-C36C-1041-6DA1EA89CF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" b="795"/>
          <a:stretch/>
        </p:blipFill>
        <p:spPr>
          <a:xfrm>
            <a:off x="245203" y="937858"/>
            <a:ext cx="8505819" cy="59201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3D35A879-7389-29B5-9442-9F5D9BB00F61}"/>
              </a:ext>
            </a:extLst>
          </p:cNvPr>
          <p:cNvSpPr txBox="1">
            <a:spLocks/>
          </p:cNvSpPr>
          <p:nvPr/>
        </p:nvSpPr>
        <p:spPr>
          <a:xfrm>
            <a:off x="772667" y="413130"/>
            <a:ext cx="7598668" cy="495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2286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神岡工業高級中等學校</a:t>
            </a:r>
            <a:r>
              <a:rPr lang="zh-TW" altLang="en-US" sz="2286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戰時</a:t>
            </a:r>
            <a:r>
              <a:rPr lang="zh-TW" altLang="en-US" sz="2286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避難收容處所</a:t>
            </a:r>
            <a:r>
              <a:rPr lang="zh-TW" altLang="en-US" sz="2286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地下室</a:t>
            </a:r>
            <a:r>
              <a:rPr lang="zh-TW" altLang="en-US" sz="2286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配置圖</a:t>
            </a:r>
            <a:endParaRPr lang="zh-TW" altLang="en-US" sz="2286" dirty="0"/>
          </a:p>
        </p:txBody>
      </p:sp>
      <p:sp>
        <p:nvSpPr>
          <p:cNvPr id="11" name="Rectangle 28">
            <a:extLst>
              <a:ext uri="{FF2B5EF4-FFF2-40B4-BE49-F238E27FC236}">
                <a16:creationId xmlns:a16="http://schemas.microsoft.com/office/drawing/2014/main" id="{F11BE04F-01D1-3195-8948-35A868B7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0789" y="2232630"/>
            <a:ext cx="1129413" cy="62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家庭住宿區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38">
            <a:extLst>
              <a:ext uri="{FF2B5EF4-FFF2-40B4-BE49-F238E27FC236}">
                <a16:creationId xmlns:a16="http://schemas.microsoft.com/office/drawing/2014/main" id="{3315D3E0-92C6-02CE-70C4-D8A45CC5C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314" y="4182712"/>
            <a:ext cx="864096" cy="576064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住民集會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自治區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Rectangle 29">
            <a:extLst>
              <a:ext uri="{FF2B5EF4-FFF2-40B4-BE49-F238E27FC236}">
                <a16:creationId xmlns:a16="http://schemas.microsoft.com/office/drawing/2014/main" id="{2F806EC9-0352-AD13-0DFA-F303C169B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2091" y="2111680"/>
            <a:ext cx="1275400" cy="36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714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溫馨關懷區</a:t>
            </a:r>
            <a:endParaRPr lang="en-US" altLang="zh-TW" sz="1714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 28">
            <a:extLst>
              <a:ext uri="{FF2B5EF4-FFF2-40B4-BE49-F238E27FC236}">
                <a16:creationId xmlns:a16="http://schemas.microsoft.com/office/drawing/2014/main" id="{AB431D46-7B35-E3CF-9140-F7533C185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660" y="2090504"/>
            <a:ext cx="557944" cy="408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714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男寢區</a:t>
            </a:r>
          </a:p>
        </p:txBody>
      </p:sp>
      <p:sp>
        <p:nvSpPr>
          <p:cNvPr id="17" name="Rectangle 79">
            <a:extLst>
              <a:ext uri="{FF2B5EF4-FFF2-40B4-BE49-F238E27FC236}">
                <a16:creationId xmlns:a16="http://schemas.microsoft.com/office/drawing/2014/main" id="{AEDBEE14-E261-EAD1-979D-4CB06A5A1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3" y="4677850"/>
            <a:ext cx="1508029" cy="919694"/>
          </a:xfrm>
          <a:prstGeom prst="rect">
            <a:avLst/>
          </a:prstGeom>
          <a:noFill/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學校現有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重量訓練場所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紓壓文康區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Rectangle 29">
            <a:extLst>
              <a:ext uri="{FF2B5EF4-FFF2-40B4-BE49-F238E27FC236}">
                <a16:creationId xmlns:a16="http://schemas.microsoft.com/office/drawing/2014/main" id="{338DF8D6-49A9-DB62-AA8A-2312AA911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551" y="2090505"/>
            <a:ext cx="648072" cy="41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714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女寢區</a:t>
            </a:r>
            <a:endParaRPr lang="en-US" altLang="zh-TW" sz="1714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Rectangle 79">
            <a:extLst>
              <a:ext uri="{FF2B5EF4-FFF2-40B4-BE49-F238E27FC236}">
                <a16:creationId xmlns:a16="http://schemas.microsoft.com/office/drawing/2014/main" id="{A068285C-1C8B-1151-8873-EB1C6C143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9247" y="4908698"/>
            <a:ext cx="1344937" cy="432048"/>
          </a:xfrm>
          <a:prstGeom prst="rect">
            <a:avLst/>
          </a:prstGeom>
          <a:noFill/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學校現有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柔道訓練場所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兒童遊戲區</a:t>
            </a:r>
          </a:p>
        </p:txBody>
      </p:sp>
      <p:sp>
        <p:nvSpPr>
          <p:cNvPr id="20" name="Rectangle 28">
            <a:extLst>
              <a:ext uri="{FF2B5EF4-FFF2-40B4-BE49-F238E27FC236}">
                <a16:creationId xmlns:a16="http://schemas.microsoft.com/office/drawing/2014/main" id="{02AAE146-4D43-7E10-C3D7-F063B5ACC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203" y="3137485"/>
            <a:ext cx="1368152" cy="67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家庭住宿區</a:t>
            </a:r>
            <a:endParaRPr lang="zh-TW" altLang="en-US" sz="2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Rectangle 37">
            <a:extLst>
              <a:ext uri="{FF2B5EF4-FFF2-40B4-BE49-F238E27FC236}">
                <a16:creationId xmlns:a16="http://schemas.microsoft.com/office/drawing/2014/main" id="{B10AA87A-F523-94E6-6B72-822B1191F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2688" y="2708921"/>
            <a:ext cx="196444" cy="447045"/>
          </a:xfrm>
          <a:prstGeom prst="rect">
            <a:avLst/>
          </a:prstGeom>
          <a:noFill/>
          <a:ln w="12700">
            <a:noFill/>
            <a:prstDash val="dashDot"/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lang="zh-TW" altLang="en-US" sz="1714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儲藏室</a:t>
            </a:r>
            <a:endParaRPr lang="en-US" altLang="zh-TW" sz="1714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Rectangle 79">
            <a:extLst>
              <a:ext uri="{FF2B5EF4-FFF2-40B4-BE49-F238E27FC236}">
                <a16:creationId xmlns:a16="http://schemas.microsoft.com/office/drawing/2014/main" id="{B349A4E7-4955-1E87-6858-AEE20F38A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369" y="3893410"/>
            <a:ext cx="557944" cy="288032"/>
          </a:xfrm>
          <a:prstGeom prst="rect">
            <a:avLst/>
          </a:prstGeom>
          <a:noFill/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86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福利</a:t>
            </a:r>
            <a:endParaRPr lang="en-US" altLang="zh-TW" sz="1286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286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諮詢站</a:t>
            </a:r>
            <a:endParaRPr lang="en-US" altLang="zh-TW" sz="1286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41F408F-F703-B5D5-81A2-4225BB30929F}"/>
              </a:ext>
            </a:extLst>
          </p:cNvPr>
          <p:cNvSpPr txBox="1"/>
          <p:nvPr/>
        </p:nvSpPr>
        <p:spPr>
          <a:xfrm>
            <a:off x="6490337" y="1568374"/>
            <a:ext cx="627731" cy="312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29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入口</a:t>
            </a:r>
          </a:p>
        </p:txBody>
      </p:sp>
      <p:sp>
        <p:nvSpPr>
          <p:cNvPr id="27" name="Rectangle 37">
            <a:extLst>
              <a:ext uri="{FF2B5EF4-FFF2-40B4-BE49-F238E27FC236}">
                <a16:creationId xmlns:a16="http://schemas.microsoft.com/office/drawing/2014/main" id="{562A00BA-63C6-04AF-748E-CF9F12122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723" y="3893410"/>
            <a:ext cx="514920" cy="288032"/>
          </a:xfrm>
          <a:prstGeom prst="rect">
            <a:avLst/>
          </a:prstGeom>
          <a:noFill/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86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醫療</a:t>
            </a:r>
            <a:endParaRPr lang="en-US" altLang="zh-TW" sz="1286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286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服務站</a:t>
            </a:r>
            <a:endParaRPr lang="en-US" altLang="zh-TW" sz="1286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Rectangle 38">
            <a:extLst>
              <a:ext uri="{FF2B5EF4-FFF2-40B4-BE49-F238E27FC236}">
                <a16:creationId xmlns:a16="http://schemas.microsoft.com/office/drawing/2014/main" id="{53CD67C3-644F-DD41-26FA-4B3CD6C63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2815" y="3915500"/>
            <a:ext cx="587522" cy="288032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86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心靈</a:t>
            </a:r>
            <a:endParaRPr lang="en-US" altLang="zh-TW" sz="1286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286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服務站</a:t>
            </a:r>
            <a:endParaRPr lang="en-US" altLang="zh-TW" sz="1286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38">
            <a:extLst>
              <a:ext uri="{FF2B5EF4-FFF2-40B4-BE49-F238E27FC236}">
                <a16:creationId xmlns:a16="http://schemas.microsoft.com/office/drawing/2014/main" id="{EAD49D5B-DD3B-F5CD-28F2-5C030A41B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1" y="5124722"/>
            <a:ext cx="726342" cy="30752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</p:spPr>
        <p:txBody>
          <a:bodyPr vert="horz" wrap="none" anchor="ctr"/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用餐區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Rectangle 38">
            <a:extLst>
              <a:ext uri="{FF2B5EF4-FFF2-40B4-BE49-F238E27FC236}">
                <a16:creationId xmlns:a16="http://schemas.microsoft.com/office/drawing/2014/main" id="{6843888B-B6A0-4B98-AA26-5ABA00EF1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224" y="5774217"/>
            <a:ext cx="474314" cy="196491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</p:spPr>
        <p:txBody>
          <a:bodyPr vert="horz" wrap="none" anchor="ctr"/>
          <a:lstStyle/>
          <a:p>
            <a:pPr algn="ctr"/>
            <a:r>
              <a:rPr lang="zh-TW" altLang="en-US" sz="1143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哺乳室</a:t>
            </a:r>
            <a:endParaRPr lang="en-US" altLang="zh-TW" sz="1143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3E9C114-CF77-4D8B-AA4C-840E3A756C51}"/>
              </a:ext>
            </a:extLst>
          </p:cNvPr>
          <p:cNvSpPr txBox="1"/>
          <p:nvPr/>
        </p:nvSpPr>
        <p:spPr>
          <a:xfrm>
            <a:off x="6777654" y="5684916"/>
            <a:ext cx="627731" cy="312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29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入口</a:t>
            </a:r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A280BBE0-D2D1-4CEC-AF85-5AA32311B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137485"/>
            <a:ext cx="1368152" cy="67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家庭住宿區</a:t>
            </a:r>
            <a:endParaRPr lang="zh-TW" altLang="en-US" sz="20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6B23E3E-3321-4E84-918A-849286EA1C33}"/>
              </a:ext>
            </a:extLst>
          </p:cNvPr>
          <p:cNvSpPr txBox="1"/>
          <p:nvPr/>
        </p:nvSpPr>
        <p:spPr>
          <a:xfrm>
            <a:off x="6975603" y="1082142"/>
            <a:ext cx="756614" cy="290208"/>
          </a:xfrm>
          <a:prstGeom prst="rect">
            <a:avLst/>
          </a:prstGeom>
          <a:solidFill>
            <a:srgbClr val="FF978A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86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發電機</a:t>
            </a:r>
            <a:endParaRPr lang="en-US" altLang="zh-TW" sz="1286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F138DF7-DE3A-3B8C-8B2C-2D2E16F5745B}"/>
              </a:ext>
            </a:extLst>
          </p:cNvPr>
          <p:cNvSpPr/>
          <p:nvPr/>
        </p:nvSpPr>
        <p:spPr>
          <a:xfrm>
            <a:off x="6975603" y="1509805"/>
            <a:ext cx="171280" cy="285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86"/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26355017-DC75-52E7-4A8B-9828DB6342FB}"/>
              </a:ext>
            </a:extLst>
          </p:cNvPr>
          <p:cNvCxnSpPr>
            <a:cxnSpLocks/>
          </p:cNvCxnSpPr>
          <p:nvPr/>
        </p:nvCxnSpPr>
        <p:spPr>
          <a:xfrm flipV="1">
            <a:off x="7177308" y="1341642"/>
            <a:ext cx="0" cy="1567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889AF72F-BB39-C497-D89F-10292A63A63E}"/>
              </a:ext>
            </a:extLst>
          </p:cNvPr>
          <p:cNvSpPr txBox="1"/>
          <p:nvPr/>
        </p:nvSpPr>
        <p:spPr>
          <a:xfrm>
            <a:off x="7461068" y="1421867"/>
            <a:ext cx="1289954" cy="685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86" b="1" dirty="0">
                <a:solidFill>
                  <a:srgbClr val="FF0000"/>
                </a:solidFill>
              </a:rPr>
              <a:t>行動不便者走無障礙坡道往寢區</a:t>
            </a:r>
          </a:p>
        </p:txBody>
      </p:sp>
      <p:sp>
        <p:nvSpPr>
          <p:cNvPr id="5" name="箭號: 向左 4">
            <a:extLst>
              <a:ext uri="{FF2B5EF4-FFF2-40B4-BE49-F238E27FC236}">
                <a16:creationId xmlns:a16="http://schemas.microsoft.com/office/drawing/2014/main" id="{9AFE0775-5F90-6B9D-3188-8C0082AA496F}"/>
              </a:ext>
            </a:extLst>
          </p:cNvPr>
          <p:cNvSpPr/>
          <p:nvPr/>
        </p:nvSpPr>
        <p:spPr>
          <a:xfrm>
            <a:off x="6975603" y="1568374"/>
            <a:ext cx="485464" cy="18951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86"/>
          </a:p>
        </p:txBody>
      </p:sp>
      <p:sp>
        <p:nvSpPr>
          <p:cNvPr id="7" name="箭號: 向下 6">
            <a:extLst>
              <a:ext uri="{FF2B5EF4-FFF2-40B4-BE49-F238E27FC236}">
                <a16:creationId xmlns:a16="http://schemas.microsoft.com/office/drawing/2014/main" id="{44D81A89-DFA1-6D27-239B-CF5A3E0C87CB}"/>
              </a:ext>
            </a:extLst>
          </p:cNvPr>
          <p:cNvSpPr/>
          <p:nvPr/>
        </p:nvSpPr>
        <p:spPr>
          <a:xfrm>
            <a:off x="6777654" y="2160059"/>
            <a:ext cx="196444" cy="73070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86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0CBF8F54-3257-F4CF-2F75-B6EF1EB8C60C}"/>
              </a:ext>
            </a:extLst>
          </p:cNvPr>
          <p:cNvCxnSpPr/>
          <p:nvPr/>
        </p:nvCxnSpPr>
        <p:spPr>
          <a:xfrm flipH="1">
            <a:off x="5479141" y="2963333"/>
            <a:ext cx="112005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323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D737ECD-45B1-529D-5DF2-FC4053ACA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65808"/>
            <a:ext cx="9108505" cy="579219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1CFC1BA-C24C-D113-B365-14056C6DB514}"/>
              </a:ext>
            </a:extLst>
          </p:cNvPr>
          <p:cNvSpPr txBox="1"/>
          <p:nvPr/>
        </p:nvSpPr>
        <p:spPr>
          <a:xfrm>
            <a:off x="755576" y="83032"/>
            <a:ext cx="7200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庄前里活動中心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一樓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避難收容處所配置圖</a:t>
            </a:r>
            <a:endParaRPr lang="zh-TW" altLang="en-US" sz="2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770FD6E-1727-EC08-C88E-9ED532AFAA0B}"/>
              </a:ext>
            </a:extLst>
          </p:cNvPr>
          <p:cNvSpPr txBox="1"/>
          <p:nvPr/>
        </p:nvSpPr>
        <p:spPr>
          <a:xfrm>
            <a:off x="1187624" y="628473"/>
            <a:ext cx="71792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  適災類型：風水震災 管理人：張鎮正里長  聯絡電話：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0937-226263</a:t>
            </a:r>
          </a:p>
        </p:txBody>
      </p:sp>
      <p:sp>
        <p:nvSpPr>
          <p:cNvPr id="8" name="Rectangle 37">
            <a:extLst>
              <a:ext uri="{FF2B5EF4-FFF2-40B4-BE49-F238E27FC236}">
                <a16:creationId xmlns:a16="http://schemas.microsoft.com/office/drawing/2014/main" id="{DE8BB52F-CABA-B594-A116-29A1914AD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909" y="5444387"/>
            <a:ext cx="360407" cy="347543"/>
          </a:xfrm>
          <a:prstGeom prst="rect">
            <a:avLst/>
          </a:prstGeom>
          <a:solidFill>
            <a:schemeClr val="accent5">
              <a:lumMod val="60000"/>
              <a:lumOff val="40000"/>
              <a:alpha val="70195"/>
            </a:schemeClr>
          </a:solidFill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600" b="1" dirty="0">
                <a:latin typeface="Tw Cen MT"/>
                <a:ea typeface="標楷體" pitchFamily="65" charset="-120"/>
              </a:rPr>
              <a:t>入口</a:t>
            </a:r>
            <a:endParaRPr kumimoji="0" lang="en-US" altLang="zh-TW" sz="1600" b="1" dirty="0">
              <a:latin typeface="Tw Cen MT"/>
              <a:ea typeface="標楷體" pitchFamily="65" charset="-120"/>
            </a:endParaRPr>
          </a:p>
        </p:txBody>
      </p:sp>
      <p:sp>
        <p:nvSpPr>
          <p:cNvPr id="9" name="Rectangle 79">
            <a:extLst>
              <a:ext uri="{FF2B5EF4-FFF2-40B4-BE49-F238E27FC236}">
                <a16:creationId xmlns:a16="http://schemas.microsoft.com/office/drawing/2014/main" id="{7C2F16AE-AE7C-CC7A-E76E-E527EA67A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1940" y="5958784"/>
            <a:ext cx="648072" cy="630170"/>
          </a:xfrm>
          <a:prstGeom prst="rect">
            <a:avLst/>
          </a:prstGeom>
          <a:solidFill>
            <a:srgbClr val="33CCFF">
              <a:alpha val="69803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vert="horz"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1.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等待區</a:t>
            </a:r>
          </a:p>
        </p:txBody>
      </p:sp>
      <p:sp>
        <p:nvSpPr>
          <p:cNvPr id="11" name="Rectangle 37">
            <a:extLst>
              <a:ext uri="{FF2B5EF4-FFF2-40B4-BE49-F238E27FC236}">
                <a16:creationId xmlns:a16="http://schemas.microsoft.com/office/drawing/2014/main" id="{250E952A-85B6-E95B-590F-6EE47EFCC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784" y="5416213"/>
            <a:ext cx="484215" cy="630170"/>
          </a:xfrm>
          <a:prstGeom prst="rect">
            <a:avLst/>
          </a:prstGeom>
          <a:solidFill>
            <a:srgbClr val="FF0000">
              <a:alpha val="70195"/>
            </a:srgb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vert="horz" wrap="none" anchor="ctr"/>
          <a:lstStyle/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觀察區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1A2312D-7361-53F7-D22A-CDC29967E5E9}"/>
              </a:ext>
            </a:extLst>
          </p:cNvPr>
          <p:cNvSpPr/>
          <p:nvPr/>
        </p:nvSpPr>
        <p:spPr>
          <a:xfrm>
            <a:off x="6118496" y="3965841"/>
            <a:ext cx="1411203" cy="434685"/>
          </a:xfrm>
          <a:prstGeom prst="rect">
            <a:avLst/>
          </a:prstGeom>
          <a:solidFill>
            <a:srgbClr val="33CC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機動派出所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AFEADA4-22BB-638A-42D6-4C253D2DF369}"/>
              </a:ext>
            </a:extLst>
          </p:cNvPr>
          <p:cNvSpPr/>
          <p:nvPr/>
        </p:nvSpPr>
        <p:spPr>
          <a:xfrm rot="16200000">
            <a:off x="6342306" y="6279096"/>
            <a:ext cx="207374" cy="867666"/>
          </a:xfrm>
          <a:prstGeom prst="rect">
            <a:avLst/>
          </a:prstGeom>
          <a:solidFill>
            <a:schemeClr val="accent4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垃圾集中區</a:t>
            </a:r>
          </a:p>
        </p:txBody>
      </p:sp>
      <p:sp>
        <p:nvSpPr>
          <p:cNvPr id="14" name="Rectangle 79">
            <a:extLst>
              <a:ext uri="{FF2B5EF4-FFF2-40B4-BE49-F238E27FC236}">
                <a16:creationId xmlns:a16="http://schemas.microsoft.com/office/drawing/2014/main" id="{C3EC9EE8-8204-2E33-F43B-2DEDC7B79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6856" y="4515541"/>
            <a:ext cx="658018" cy="630170"/>
          </a:xfrm>
          <a:prstGeom prst="rect">
            <a:avLst/>
          </a:prstGeom>
          <a:solidFill>
            <a:schemeClr val="accent2">
              <a:lumMod val="20000"/>
              <a:lumOff val="8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>
                <a:latin typeface="+mn-lt"/>
                <a:ea typeface="標楷體" pitchFamily="65" charset="-120"/>
              </a:rPr>
              <a:t>2.</a:t>
            </a:r>
            <a:r>
              <a:rPr kumimoji="0" lang="zh-TW" altLang="en-US" sz="1200" dirty="0">
                <a:latin typeface="+mn-lt"/>
                <a:ea typeface="標楷體" pitchFamily="65" charset="-120"/>
              </a:rPr>
              <a:t>登記</a:t>
            </a:r>
            <a:endParaRPr kumimoji="0" lang="en-US" altLang="zh-TW" sz="1200" dirty="0">
              <a:latin typeface="+mn-lt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dirty="0">
                <a:latin typeface="+mn-lt"/>
                <a:ea typeface="標楷體" pitchFamily="65" charset="-120"/>
              </a:rPr>
              <a:t>編管</a:t>
            </a:r>
          </a:p>
        </p:txBody>
      </p:sp>
      <p:sp>
        <p:nvSpPr>
          <p:cNvPr id="15" name="Rectangle 79">
            <a:extLst>
              <a:ext uri="{FF2B5EF4-FFF2-40B4-BE49-F238E27FC236}">
                <a16:creationId xmlns:a16="http://schemas.microsoft.com/office/drawing/2014/main" id="{EAFF16D0-7842-B4D0-9006-0C724AF80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1940" y="3858226"/>
            <a:ext cx="648072" cy="661003"/>
          </a:xfrm>
          <a:prstGeom prst="rect">
            <a:avLst/>
          </a:prstGeom>
          <a:solidFill>
            <a:srgbClr val="3333FF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solidFill>
                  <a:srgbClr val="FFFF00"/>
                </a:solidFill>
                <a:latin typeface="Tw Cen MT"/>
                <a:ea typeface="標楷體" pitchFamily="65" charset="-120"/>
              </a:rPr>
              <a:t>3.</a:t>
            </a:r>
            <a:r>
              <a:rPr kumimoji="0" lang="zh-TW" altLang="en-US" sz="1200" dirty="0">
                <a:solidFill>
                  <a:srgbClr val="FFFF00"/>
                </a:solidFill>
                <a:latin typeface="Tw Cen MT"/>
                <a:ea typeface="標楷體" pitchFamily="65" charset="-120"/>
              </a:rPr>
              <a:t>物資</a:t>
            </a:r>
            <a:endParaRPr kumimoji="0" lang="en-US" altLang="zh-TW" sz="1200" dirty="0">
              <a:solidFill>
                <a:srgbClr val="FFFF00"/>
              </a:solidFill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solidFill>
                  <a:srgbClr val="FFFF00"/>
                </a:solidFill>
                <a:latin typeface="Tw Cen MT"/>
                <a:ea typeface="標楷體" pitchFamily="65" charset="-120"/>
              </a:rPr>
              <a:t>發放處</a:t>
            </a:r>
            <a:endParaRPr kumimoji="0" lang="en-US" altLang="zh-TW" sz="1200" dirty="0">
              <a:solidFill>
                <a:srgbClr val="FFFF00"/>
              </a:solidFill>
              <a:latin typeface="Tw Cen MT"/>
              <a:ea typeface="標楷體" pitchFamily="65" charset="-120"/>
            </a:endParaRPr>
          </a:p>
        </p:txBody>
      </p:sp>
      <p:sp>
        <p:nvSpPr>
          <p:cNvPr id="16" name="Rectangle 37">
            <a:extLst>
              <a:ext uri="{FF2B5EF4-FFF2-40B4-BE49-F238E27FC236}">
                <a16:creationId xmlns:a16="http://schemas.microsoft.com/office/drawing/2014/main" id="{C29BD270-D97E-0E2D-3B02-2B68B0F97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463" y="3981519"/>
            <a:ext cx="942233" cy="403330"/>
          </a:xfrm>
          <a:prstGeom prst="rect">
            <a:avLst/>
          </a:prstGeom>
          <a:solidFill>
            <a:schemeClr val="accent5">
              <a:lumMod val="60000"/>
              <a:lumOff val="40000"/>
              <a:alpha val="70195"/>
            </a:scheme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vert="horz" wrap="none" anchor="ctr"/>
          <a:lstStyle/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臨時探視區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17" name="Rectangle 79">
            <a:extLst>
              <a:ext uri="{FF2B5EF4-FFF2-40B4-BE49-F238E27FC236}">
                <a16:creationId xmlns:a16="http://schemas.microsoft.com/office/drawing/2014/main" id="{FF71F97E-C93F-017F-8212-E8270ED4F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9385" y="2420888"/>
            <a:ext cx="425763" cy="648072"/>
          </a:xfrm>
          <a:prstGeom prst="rect">
            <a:avLst/>
          </a:prstGeom>
          <a:solidFill>
            <a:srgbClr val="CC99FF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福利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諮詢站</a:t>
            </a:r>
          </a:p>
        </p:txBody>
      </p:sp>
      <p:sp>
        <p:nvSpPr>
          <p:cNvPr id="18" name="Rectangle 79">
            <a:extLst>
              <a:ext uri="{FF2B5EF4-FFF2-40B4-BE49-F238E27FC236}">
                <a16:creationId xmlns:a16="http://schemas.microsoft.com/office/drawing/2014/main" id="{3E89E1AD-34B4-1D13-4E5B-A271EFCDA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605" y="2420888"/>
            <a:ext cx="425762" cy="630170"/>
          </a:xfrm>
          <a:prstGeom prst="rect">
            <a:avLst/>
          </a:prstGeom>
          <a:solidFill>
            <a:schemeClr val="accent2"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心靈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服務站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Rectangle 37">
            <a:extLst>
              <a:ext uri="{FF2B5EF4-FFF2-40B4-BE49-F238E27FC236}">
                <a16:creationId xmlns:a16="http://schemas.microsoft.com/office/drawing/2014/main" id="{2B9FA79E-B54A-213C-71F1-6889C637E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6158" y="2420888"/>
            <a:ext cx="511905" cy="648072"/>
          </a:xfrm>
          <a:prstGeom prst="rect">
            <a:avLst/>
          </a:prstGeom>
          <a:solidFill>
            <a:srgbClr val="FF0000">
              <a:alpha val="70195"/>
            </a:srgb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醫療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服務站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20" name="Rectangle 38">
            <a:extLst>
              <a:ext uri="{FF2B5EF4-FFF2-40B4-BE49-F238E27FC236}">
                <a16:creationId xmlns:a16="http://schemas.microsoft.com/office/drawing/2014/main" id="{0DC9D881-66A1-7DE7-31EA-80AFB42BB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645" y="2248631"/>
            <a:ext cx="1768139" cy="1180369"/>
          </a:xfrm>
          <a:prstGeom prst="rect">
            <a:avLst/>
          </a:prstGeom>
          <a:solidFill>
            <a:srgbClr val="FFCC00">
              <a:alpha val="94116"/>
            </a:srgbClr>
          </a:solidFill>
          <a:ln w="12700">
            <a:solidFill>
              <a:srgbClr val="9933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用餐區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21" name="Rectangle 79">
            <a:extLst>
              <a:ext uri="{FF2B5EF4-FFF2-40B4-BE49-F238E27FC236}">
                <a16:creationId xmlns:a16="http://schemas.microsoft.com/office/drawing/2014/main" id="{2C3873C1-45D3-C532-0719-CF8E6A564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177" y="2496950"/>
            <a:ext cx="1335842" cy="1180369"/>
          </a:xfrm>
          <a:prstGeom prst="rect">
            <a:avLst/>
          </a:prstGeom>
          <a:solidFill>
            <a:schemeClr val="bg1">
              <a:lumMod val="5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kumimoji="0" lang="zh-TW" altLang="en-US" sz="1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紓壓</a:t>
            </a:r>
            <a:endParaRPr kumimoji="0" lang="en-US" altLang="zh-TW" sz="1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defRPr/>
            </a:pPr>
            <a:r>
              <a:rPr kumimoji="0" lang="zh-TW" altLang="en-US" sz="12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文康區</a:t>
            </a:r>
            <a:endParaRPr kumimoji="0" lang="en-US" altLang="zh-TW" sz="1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3686C41-D76D-ED70-217B-34528B7259F9}"/>
              </a:ext>
            </a:extLst>
          </p:cNvPr>
          <p:cNvSpPr/>
          <p:nvPr/>
        </p:nvSpPr>
        <p:spPr>
          <a:xfrm>
            <a:off x="7465426" y="1748262"/>
            <a:ext cx="217834" cy="67262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公告區</a:t>
            </a:r>
          </a:p>
        </p:txBody>
      </p:sp>
      <p:sp>
        <p:nvSpPr>
          <p:cNvPr id="2" name="Rectangle 37">
            <a:extLst>
              <a:ext uri="{FF2B5EF4-FFF2-40B4-BE49-F238E27FC236}">
                <a16:creationId xmlns:a16="http://schemas.microsoft.com/office/drawing/2014/main" id="{CCB481C2-8570-8506-8B48-DEF071653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5791930"/>
            <a:ext cx="648072" cy="797024"/>
          </a:xfrm>
          <a:prstGeom prst="rect">
            <a:avLst/>
          </a:prstGeom>
          <a:solidFill>
            <a:srgbClr val="92D050">
              <a:alpha val="70195"/>
            </a:srgb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寵物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安置區</a:t>
            </a:r>
          </a:p>
        </p:txBody>
      </p:sp>
      <p:sp>
        <p:nvSpPr>
          <p:cNvPr id="3" name="Rectangle 79">
            <a:extLst>
              <a:ext uri="{FF2B5EF4-FFF2-40B4-BE49-F238E27FC236}">
                <a16:creationId xmlns:a16="http://schemas.microsoft.com/office/drawing/2014/main" id="{41DE890F-3A9F-4A1A-D91D-D3665EF15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224" y="4525134"/>
            <a:ext cx="1114034" cy="465403"/>
          </a:xfrm>
          <a:prstGeom prst="rect">
            <a:avLst/>
          </a:prstGeom>
          <a:solidFill>
            <a:srgbClr val="3333FF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solidFill>
                  <a:srgbClr val="FFFF00"/>
                </a:solidFill>
                <a:latin typeface="Tw Cen MT"/>
                <a:ea typeface="標楷體" pitchFamily="65" charset="-120"/>
              </a:rPr>
              <a:t>物資</a:t>
            </a:r>
            <a:endParaRPr kumimoji="0" lang="en-US" altLang="zh-TW" sz="1200" dirty="0">
              <a:solidFill>
                <a:srgbClr val="FFFF00"/>
              </a:solidFill>
              <a:latin typeface="Tw Cen MT"/>
              <a:ea typeface="標楷體" pitchFamily="65" charset="-120"/>
            </a:endParaRPr>
          </a:p>
          <a:p>
            <a:pPr algn="ctr"/>
            <a:r>
              <a:rPr lang="zh-TW" altLang="en-US" sz="1200" dirty="0">
                <a:solidFill>
                  <a:srgbClr val="FFFF00"/>
                </a:solidFill>
                <a:latin typeface="Tw Cen MT"/>
                <a:ea typeface="標楷體" pitchFamily="65" charset="-120"/>
              </a:rPr>
              <a:t>儲放區</a:t>
            </a:r>
            <a:endParaRPr lang="en-US" altLang="zh-TW" sz="1200" dirty="0">
              <a:solidFill>
                <a:srgbClr val="FFFF00"/>
              </a:solidFill>
              <a:latin typeface="Tw Cen MT"/>
              <a:ea typeface="標楷體" pitchFamily="65" charset="-120"/>
            </a:endParaRPr>
          </a:p>
        </p:txBody>
      </p:sp>
      <p:sp>
        <p:nvSpPr>
          <p:cNvPr id="5" name="Rectangle 79">
            <a:extLst>
              <a:ext uri="{FF2B5EF4-FFF2-40B4-BE49-F238E27FC236}">
                <a16:creationId xmlns:a16="http://schemas.microsoft.com/office/drawing/2014/main" id="{3B65090B-C8AA-71A7-1709-1692C1E32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711" y="2420888"/>
            <a:ext cx="608114" cy="648072"/>
          </a:xfrm>
          <a:prstGeom prst="rect">
            <a:avLst/>
          </a:prstGeom>
          <a:solidFill>
            <a:srgbClr val="FFFF0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兒童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關懷區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0BB7758E-69F9-8B8F-080C-05CD53F2D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7748" y="1721489"/>
            <a:ext cx="1581588" cy="403330"/>
          </a:xfrm>
          <a:prstGeom prst="rect">
            <a:avLst/>
          </a:prstGeom>
          <a:solidFill>
            <a:schemeClr val="accent5">
              <a:lumMod val="60000"/>
              <a:lumOff val="40000"/>
              <a:alpha val="70195"/>
            </a:scheme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vert="horz" wrap="none" anchor="ctr"/>
          <a:lstStyle/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工作人員會議暨休息區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25" name="Rectangle 79">
            <a:extLst>
              <a:ext uri="{FF2B5EF4-FFF2-40B4-BE49-F238E27FC236}">
                <a16:creationId xmlns:a16="http://schemas.microsoft.com/office/drawing/2014/main" id="{19A7948C-6EF0-8FEC-7271-127AF0684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7962" y="6581543"/>
            <a:ext cx="608114" cy="207375"/>
          </a:xfrm>
          <a:prstGeom prst="rect">
            <a:avLst/>
          </a:prstGeom>
          <a:solidFill>
            <a:srgbClr val="FFFF0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公告區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0483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B142D4C-8FD6-CB26-8552-D0DDF07F8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51" y="651723"/>
            <a:ext cx="9144000" cy="620769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96D2EF3-5F9C-22CD-E1C0-7B1DE0DD82BE}"/>
              </a:ext>
            </a:extLst>
          </p:cNvPr>
          <p:cNvSpPr txBox="1"/>
          <p:nvPr/>
        </p:nvSpPr>
        <p:spPr>
          <a:xfrm>
            <a:off x="755576" y="188640"/>
            <a:ext cx="7200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庄前里活動中心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二樓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避難收容處所配置圖</a:t>
            </a:r>
            <a:endParaRPr lang="zh-TW" altLang="en-US" sz="2400" dirty="0"/>
          </a:p>
        </p:txBody>
      </p:sp>
      <p:sp>
        <p:nvSpPr>
          <p:cNvPr id="6" name="Rectangle 79">
            <a:extLst>
              <a:ext uri="{FF2B5EF4-FFF2-40B4-BE49-F238E27FC236}">
                <a16:creationId xmlns:a16="http://schemas.microsoft.com/office/drawing/2014/main" id="{D68A5C3C-F5EF-2D8F-2736-06A46B808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8184" y="4570877"/>
            <a:ext cx="1302242" cy="527600"/>
          </a:xfrm>
          <a:prstGeom prst="rect">
            <a:avLst/>
          </a:prstGeom>
          <a:solidFill>
            <a:srgbClr val="33CCFF">
              <a:alpha val="69803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600" dirty="0">
                <a:latin typeface="Tw Cen MT"/>
                <a:ea typeface="標楷體" pitchFamily="65" charset="-120"/>
              </a:rPr>
              <a:t>哺乳室</a:t>
            </a:r>
            <a:endParaRPr kumimoji="0" lang="en-US" altLang="zh-TW" sz="1600" dirty="0">
              <a:latin typeface="Tw Cen MT"/>
              <a:ea typeface="標楷體" pitchFamily="65" charset="-120"/>
            </a:endParaRPr>
          </a:p>
        </p:txBody>
      </p:sp>
      <p:sp>
        <p:nvSpPr>
          <p:cNvPr id="8" name="Rectangle 37">
            <a:extLst>
              <a:ext uri="{FF2B5EF4-FFF2-40B4-BE49-F238E27FC236}">
                <a16:creationId xmlns:a16="http://schemas.microsoft.com/office/drawing/2014/main" id="{9C653F1A-2D0D-4AFB-1991-312BA5561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3408" y="4960913"/>
            <a:ext cx="808472" cy="844351"/>
          </a:xfrm>
          <a:prstGeom prst="rect">
            <a:avLst/>
          </a:prstGeom>
          <a:solidFill>
            <a:srgbClr val="FF0000">
              <a:alpha val="70195"/>
            </a:srgb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醫療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服務站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9" name="Rectangle 28">
            <a:extLst>
              <a:ext uri="{FF2B5EF4-FFF2-40B4-BE49-F238E27FC236}">
                <a16:creationId xmlns:a16="http://schemas.microsoft.com/office/drawing/2014/main" id="{640B8F99-C80E-C975-C9AE-B0416ACB9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524" y="1340768"/>
            <a:ext cx="2134532" cy="3312368"/>
          </a:xfrm>
          <a:prstGeom prst="rect">
            <a:avLst/>
          </a:prstGeom>
          <a:solidFill>
            <a:srgbClr val="00B050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2000" dirty="0">
                <a:latin typeface="Tw Cen MT"/>
                <a:ea typeface="標楷體" pitchFamily="65" charset="-120"/>
              </a:rPr>
              <a:t>家庭住宿區</a:t>
            </a:r>
            <a:endParaRPr kumimoji="0" lang="zh-TW" altLang="en-US" sz="2000" b="1" dirty="0">
              <a:solidFill>
                <a:srgbClr val="FFFF00"/>
              </a:solidFill>
              <a:latin typeface="Tw Cen MT"/>
              <a:ea typeface="標楷體" pitchFamily="65" charset="-120"/>
            </a:endParaRPr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id="{FC738959-4787-8F2E-CE73-D85F9D9A0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470" y="1338583"/>
            <a:ext cx="1440160" cy="3219001"/>
          </a:xfrm>
          <a:prstGeom prst="rect">
            <a:avLst/>
          </a:prstGeom>
          <a:solidFill>
            <a:srgbClr val="0070C0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b="1" dirty="0">
                <a:solidFill>
                  <a:srgbClr val="FFFF00"/>
                </a:solidFill>
                <a:ea typeface="標楷體" pitchFamily="65" charset="-120"/>
              </a:rPr>
              <a:t>男寢區</a:t>
            </a:r>
          </a:p>
        </p:txBody>
      </p:sp>
      <p:sp>
        <p:nvSpPr>
          <p:cNvPr id="12" name="Rectangle 29">
            <a:extLst>
              <a:ext uri="{FF2B5EF4-FFF2-40B4-BE49-F238E27FC236}">
                <a16:creationId xmlns:a16="http://schemas.microsoft.com/office/drawing/2014/main" id="{EDCE649F-0F67-8267-30AE-C8F6F1DFD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8184" y="1338582"/>
            <a:ext cx="1302242" cy="2810497"/>
          </a:xfrm>
          <a:prstGeom prst="rect">
            <a:avLst/>
          </a:prstGeom>
          <a:solidFill>
            <a:srgbClr val="FF0000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dirty="0">
                <a:latin typeface="Tw Cen MT"/>
                <a:ea typeface="標楷體" pitchFamily="65" charset="-120"/>
              </a:rPr>
              <a:t>女寢區</a:t>
            </a:r>
            <a:endParaRPr kumimoji="0" lang="en-US" altLang="zh-TW" dirty="0">
              <a:latin typeface="Tw Cen MT"/>
              <a:ea typeface="標楷體" pitchFamily="65" charset="-120"/>
            </a:endParaRPr>
          </a:p>
        </p:txBody>
      </p:sp>
      <p:sp>
        <p:nvSpPr>
          <p:cNvPr id="2" name="Rectangle 37">
            <a:extLst>
              <a:ext uri="{FF2B5EF4-FFF2-40B4-BE49-F238E27FC236}">
                <a16:creationId xmlns:a16="http://schemas.microsoft.com/office/drawing/2014/main" id="{8338014A-9DBC-2440-B2D2-9A16AF438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9222" y="4979759"/>
            <a:ext cx="1260617" cy="844351"/>
          </a:xfrm>
          <a:prstGeom prst="rect">
            <a:avLst/>
          </a:prstGeom>
          <a:solidFill>
            <a:srgbClr val="C00000">
              <a:alpha val="70195"/>
            </a:srgb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特別照護區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239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99309FA-0B88-CAE4-BE1E-7AFF1EEFE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133"/>
            <a:ext cx="9144000" cy="533586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7059429-5CB1-4D7D-BCA4-9FDF79A38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33483"/>
            <a:ext cx="7886700" cy="1010911"/>
          </a:xfrm>
        </p:spPr>
        <p:txBody>
          <a:bodyPr>
            <a:normAutofit/>
          </a:bodyPr>
          <a:lstStyle/>
          <a:p>
            <a:pPr algn="ctr"/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圳堵國小操場避難收容處所配置圖</a:t>
            </a:r>
            <a:endParaRPr lang="zh-TW" altLang="en-US" sz="24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748F1E2-5682-56E3-522A-825A0BE70179}"/>
              </a:ext>
            </a:extLst>
          </p:cNvPr>
          <p:cNvSpPr txBox="1"/>
          <p:nvPr/>
        </p:nvSpPr>
        <p:spPr>
          <a:xfrm>
            <a:off x="1781154" y="1022581"/>
            <a:ext cx="71792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適災類型：震災 管理人：王文津主任 聯絡電話：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04-25623734#217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" name="Rectangle 79">
            <a:extLst>
              <a:ext uri="{FF2B5EF4-FFF2-40B4-BE49-F238E27FC236}">
                <a16:creationId xmlns:a16="http://schemas.microsoft.com/office/drawing/2014/main" id="{F1227E5F-3966-12D6-10CB-05AA11AB3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9147" y="4964984"/>
            <a:ext cx="448884" cy="596010"/>
          </a:xfrm>
          <a:prstGeom prst="rect">
            <a:avLst/>
          </a:prstGeom>
          <a:solidFill>
            <a:schemeClr val="accent5">
              <a:lumMod val="60000"/>
              <a:lumOff val="4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3.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物資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發放區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標楷體" pitchFamily="65" charset="-120"/>
              <a:cs typeface="+mn-cs"/>
            </a:endParaRPr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46406233-B2DE-CD02-C5C0-8923A3071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776" y="4904340"/>
            <a:ext cx="1719068" cy="750303"/>
          </a:xfrm>
          <a:prstGeom prst="rect">
            <a:avLst/>
          </a:prstGeom>
          <a:solidFill>
            <a:srgbClr val="9999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家庭寢室區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w Cen MT"/>
              <a:ea typeface="標楷體" pitchFamily="65" charset="-120"/>
              <a:cs typeface="+mn-cs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A6C623D-FA39-BEA7-60AB-48DDF2CF1FCF}"/>
              </a:ext>
            </a:extLst>
          </p:cNvPr>
          <p:cNvSpPr/>
          <p:nvPr/>
        </p:nvSpPr>
        <p:spPr>
          <a:xfrm>
            <a:off x="444319" y="5262989"/>
            <a:ext cx="537601" cy="680316"/>
          </a:xfrm>
          <a:prstGeom prst="rect">
            <a:avLst/>
          </a:prstGeom>
          <a:solidFill>
            <a:srgbClr val="33CC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垃圾暫時</a:t>
            </a:r>
            <a:endParaRPr kumimoji="0" lang="en-US" altLang="zh-TW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放置區</a:t>
            </a:r>
          </a:p>
        </p:txBody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78B877EA-95DF-8499-3873-95E2CBC8C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6879" y="4904340"/>
            <a:ext cx="1627129" cy="750303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男寢區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9" name="Rectangle 79">
            <a:extLst>
              <a:ext uri="{FF2B5EF4-FFF2-40B4-BE49-F238E27FC236}">
                <a16:creationId xmlns:a16="http://schemas.microsoft.com/office/drawing/2014/main" id="{80E01BD8-CA7C-BF4D-6295-A5950D2FE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9475" y="6291553"/>
            <a:ext cx="702032" cy="393114"/>
          </a:xfrm>
          <a:prstGeom prst="rect">
            <a:avLst/>
          </a:prstGeom>
          <a:solidFill>
            <a:srgbClr val="FF6699">
              <a:alpha val="69803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哺集乳室</a:t>
            </a:r>
            <a:endParaRPr kumimoji="0" lang="en-US" altLang="zh-TW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標楷體" pitchFamily="65" charset="-120"/>
              <a:cs typeface="+mn-cs"/>
            </a:endParaRPr>
          </a:p>
        </p:txBody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8C8388EF-3B53-A6AB-C9E2-E8BB079FD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1315" y="4904340"/>
            <a:ext cx="1207416" cy="720725"/>
          </a:xfrm>
          <a:prstGeom prst="rect">
            <a:avLst/>
          </a:prstGeom>
          <a:solidFill>
            <a:srgbClr val="9966FF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特別照護寢區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FFDCA97C-6476-75F2-36A1-AF4A7EDCB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991" y="5763305"/>
            <a:ext cx="1719068" cy="724635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標楷體" pitchFamily="65" charset="-120"/>
                <a:cs typeface="+mn-cs"/>
              </a:rPr>
              <a:t>女寢區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A27CDFD3-B716-3CD9-C50B-99905F09324E}"/>
              </a:ext>
            </a:extLst>
          </p:cNvPr>
          <p:cNvSpPr/>
          <p:nvPr/>
        </p:nvSpPr>
        <p:spPr>
          <a:xfrm>
            <a:off x="6729398" y="5625185"/>
            <a:ext cx="372753" cy="102877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秩序維護哨站</a:t>
            </a:r>
          </a:p>
        </p:txBody>
      </p:sp>
      <p:sp>
        <p:nvSpPr>
          <p:cNvPr id="39" name="Rectangle 37">
            <a:extLst>
              <a:ext uri="{FF2B5EF4-FFF2-40B4-BE49-F238E27FC236}">
                <a16:creationId xmlns:a16="http://schemas.microsoft.com/office/drawing/2014/main" id="{8D2C3AF5-4693-D126-2592-DD8A84151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9975" y="3694814"/>
            <a:ext cx="532758" cy="363981"/>
          </a:xfrm>
          <a:prstGeom prst="rect">
            <a:avLst/>
          </a:prstGeom>
          <a:solidFill>
            <a:schemeClr val="accent5">
              <a:lumMod val="60000"/>
              <a:lumOff val="40000"/>
              <a:alpha val="70195"/>
            </a:schemeClr>
          </a:solidFill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入口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標楷體" pitchFamily="65" charset="-120"/>
              <a:cs typeface="+mn-cs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277EC848-8D1A-2420-C454-F7EFC492783B}"/>
              </a:ext>
            </a:extLst>
          </p:cNvPr>
          <p:cNvSpPr/>
          <p:nvPr/>
        </p:nvSpPr>
        <p:spPr>
          <a:xfrm>
            <a:off x="3679524" y="3798011"/>
            <a:ext cx="675320" cy="554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聯合服務中心</a:t>
            </a:r>
          </a:p>
        </p:txBody>
      </p:sp>
      <p:sp>
        <p:nvSpPr>
          <p:cNvPr id="43" name="Rectangle 37">
            <a:extLst>
              <a:ext uri="{FF2B5EF4-FFF2-40B4-BE49-F238E27FC236}">
                <a16:creationId xmlns:a16="http://schemas.microsoft.com/office/drawing/2014/main" id="{6856A7CD-30E5-5AD0-EA38-B4914C73C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497" y="3757891"/>
            <a:ext cx="693979" cy="634241"/>
          </a:xfrm>
          <a:prstGeom prst="rect">
            <a:avLst/>
          </a:prstGeom>
          <a:solidFill>
            <a:schemeClr val="accent6">
              <a:lumMod val="40000"/>
              <a:lumOff val="60000"/>
              <a:alpha val="70195"/>
            </a:scheme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醫療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服務區</a:t>
            </a:r>
          </a:p>
        </p:txBody>
      </p:sp>
      <p:sp>
        <p:nvSpPr>
          <p:cNvPr id="44" name="Rectangle 79">
            <a:extLst>
              <a:ext uri="{FF2B5EF4-FFF2-40B4-BE49-F238E27FC236}">
                <a16:creationId xmlns:a16="http://schemas.microsoft.com/office/drawing/2014/main" id="{66FAF2C1-A355-4430-D0D1-FC39FE7A4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2433" y="3750597"/>
            <a:ext cx="602185" cy="634241"/>
          </a:xfrm>
          <a:prstGeom prst="rect">
            <a:avLst/>
          </a:prstGeom>
          <a:solidFill>
            <a:srgbClr val="FFFF0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兒童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關懷區</a:t>
            </a:r>
          </a:p>
        </p:txBody>
      </p:sp>
      <p:sp>
        <p:nvSpPr>
          <p:cNvPr id="45" name="Rectangle 79">
            <a:extLst>
              <a:ext uri="{FF2B5EF4-FFF2-40B4-BE49-F238E27FC236}">
                <a16:creationId xmlns:a16="http://schemas.microsoft.com/office/drawing/2014/main" id="{964FB60B-A6C9-5F69-5DBE-ACA6C4652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420" y="3757891"/>
            <a:ext cx="748013" cy="634241"/>
          </a:xfrm>
          <a:prstGeom prst="rect">
            <a:avLst/>
          </a:prstGeom>
          <a:solidFill>
            <a:srgbClr val="FF6699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心靈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關懷區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EB11079-0A8F-9193-49DF-1A68D20CE33B}"/>
              </a:ext>
            </a:extLst>
          </p:cNvPr>
          <p:cNvSpPr/>
          <p:nvPr/>
        </p:nvSpPr>
        <p:spPr>
          <a:xfrm>
            <a:off x="6835772" y="2208990"/>
            <a:ext cx="532758" cy="76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標楷體" pitchFamily="65" charset="-120"/>
                <a:cs typeface="+mn-cs"/>
              </a:rPr>
              <a:t>寵物</a:t>
            </a:r>
            <a:endParaRPr kumimoji="0" lang="en-US" altLang="zh-TW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標楷體" pitchFamily="65" charset="-120"/>
                <a:cs typeface="+mn-cs"/>
              </a:rPr>
              <a:t>收容區</a:t>
            </a:r>
          </a:p>
        </p:txBody>
      </p:sp>
      <p:sp>
        <p:nvSpPr>
          <p:cNvPr id="50" name="Rectangle 79">
            <a:extLst>
              <a:ext uri="{FF2B5EF4-FFF2-40B4-BE49-F238E27FC236}">
                <a16:creationId xmlns:a16="http://schemas.microsoft.com/office/drawing/2014/main" id="{00E9DA5A-8068-5183-F008-552A7FE79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2945" y="3800023"/>
            <a:ext cx="765259" cy="333036"/>
          </a:xfrm>
          <a:prstGeom prst="rect">
            <a:avLst/>
          </a:prstGeom>
          <a:solidFill>
            <a:schemeClr val="accent5">
              <a:lumMod val="60000"/>
              <a:lumOff val="4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3.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物資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儲放區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標楷體" pitchFamily="65" charset="-120"/>
              <a:cs typeface="+mn-cs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13FA346-4823-6A7D-AAB7-FB5646A6FE33}"/>
              </a:ext>
            </a:extLst>
          </p:cNvPr>
          <p:cNvSpPr/>
          <p:nvPr/>
        </p:nvSpPr>
        <p:spPr>
          <a:xfrm>
            <a:off x="4687548" y="5809114"/>
            <a:ext cx="1366459" cy="67882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用餐區暨公共休息區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E1098A86-2168-7B77-5BEE-73407CE7B0E4}"/>
              </a:ext>
            </a:extLst>
          </p:cNvPr>
          <p:cNvSpPr/>
          <p:nvPr/>
        </p:nvSpPr>
        <p:spPr>
          <a:xfrm>
            <a:off x="4376788" y="3772309"/>
            <a:ext cx="1207416" cy="561295"/>
          </a:xfrm>
          <a:prstGeom prst="rect">
            <a:avLst/>
          </a:prstGeom>
          <a:solidFill>
            <a:srgbClr val="3366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標楷體" pitchFamily="65" charset="-120"/>
                <a:cs typeface="+mn-cs"/>
              </a:rPr>
              <a:t>工作人員會議暨休息區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24C3E17C-FE17-77E9-6C58-0D43E775A6F8}"/>
              </a:ext>
            </a:extLst>
          </p:cNvPr>
          <p:cNvSpPr/>
          <p:nvPr/>
        </p:nvSpPr>
        <p:spPr>
          <a:xfrm>
            <a:off x="7621617" y="3668756"/>
            <a:ext cx="610833" cy="474750"/>
          </a:xfrm>
          <a:prstGeom prst="rect">
            <a:avLst/>
          </a:prstGeom>
          <a:solidFill>
            <a:srgbClr val="3366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標楷體" pitchFamily="65" charset="-120"/>
                <a:cs typeface="+mn-cs"/>
              </a:rPr>
              <a:t>訪客區</a:t>
            </a:r>
          </a:p>
        </p:txBody>
      </p:sp>
      <p:sp>
        <p:nvSpPr>
          <p:cNvPr id="55" name="Rectangle 79">
            <a:extLst>
              <a:ext uri="{FF2B5EF4-FFF2-40B4-BE49-F238E27FC236}">
                <a16:creationId xmlns:a16="http://schemas.microsoft.com/office/drawing/2014/main" id="{49C8DAC9-6573-94E1-800F-09CFE17F3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9147" y="3757891"/>
            <a:ext cx="448884" cy="601807"/>
          </a:xfrm>
          <a:prstGeom prst="rect">
            <a:avLst/>
          </a:prstGeom>
          <a:solidFill>
            <a:schemeClr val="accent4">
              <a:lumMod val="40000"/>
              <a:lumOff val="60000"/>
              <a:alpha val="69803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1.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標楷體" pitchFamily="65" charset="-120"/>
                <a:cs typeface="+mn-cs"/>
              </a:rPr>
              <a:t>等待區</a:t>
            </a:r>
          </a:p>
        </p:txBody>
      </p:sp>
      <p:sp>
        <p:nvSpPr>
          <p:cNvPr id="56" name="Rectangle 79">
            <a:extLst>
              <a:ext uri="{FF2B5EF4-FFF2-40B4-BE49-F238E27FC236}">
                <a16:creationId xmlns:a16="http://schemas.microsoft.com/office/drawing/2014/main" id="{2EEE8656-D904-A5F5-EAA4-5159B8C4A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0957" y="4359698"/>
            <a:ext cx="479018" cy="596010"/>
          </a:xfrm>
          <a:prstGeom prst="rect">
            <a:avLst/>
          </a:prstGeom>
          <a:solidFill>
            <a:schemeClr val="accent2">
              <a:lumMod val="20000"/>
              <a:lumOff val="8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標楷體" pitchFamily="65" charset="-120"/>
                <a:cs typeface="+mn-cs"/>
              </a:rPr>
              <a:t>2.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標楷體" pitchFamily="65" charset="-120"/>
                <a:cs typeface="+mn-cs"/>
              </a:rPr>
              <a:t>登記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標楷體" pitchFamily="65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標楷體" pitchFamily="65" charset="-120"/>
                <a:cs typeface="+mn-cs"/>
              </a:rPr>
              <a:t>編管區</a:t>
            </a:r>
          </a:p>
        </p:txBody>
      </p:sp>
    </p:spTree>
    <p:extLst>
      <p:ext uri="{BB962C8B-B14F-4D97-AF65-F5344CB8AC3E}">
        <p14:creationId xmlns:p14="http://schemas.microsoft.com/office/powerpoint/2010/main" val="2798888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059429-5CB1-4D7D-BCA4-9FDF79A38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76672"/>
            <a:ext cx="7886700" cy="740055"/>
          </a:xfrm>
        </p:spPr>
        <p:txBody>
          <a:bodyPr>
            <a:normAutofit/>
          </a:bodyPr>
          <a:lstStyle/>
          <a:p>
            <a:pPr algn="ctr"/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社口國小樂群樓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二樓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避難收容處所配置圖</a:t>
            </a:r>
            <a:endParaRPr lang="zh-TW" altLang="en-US" sz="2400" dirty="0"/>
          </a:p>
        </p:txBody>
      </p:sp>
      <p:sp>
        <p:nvSpPr>
          <p:cNvPr id="3" name="Rectangle 37">
            <a:extLst>
              <a:ext uri="{FF2B5EF4-FFF2-40B4-BE49-F238E27FC236}">
                <a16:creationId xmlns:a16="http://schemas.microsoft.com/office/drawing/2014/main" id="{5C99497A-CA4E-4B64-A90E-FDAFB690D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505" y="5672715"/>
            <a:ext cx="687123" cy="480302"/>
          </a:xfrm>
          <a:prstGeom prst="rect">
            <a:avLst/>
          </a:prstGeom>
          <a:solidFill>
            <a:srgbClr val="0000FF">
              <a:alpha val="69804"/>
            </a:srgb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vert="horz" wrap="none" anchor="ctr"/>
          <a:lstStyle/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一樓</a:t>
            </a:r>
            <a:endParaRPr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訪客區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B785AC70-8869-40BE-B5D2-D49225DD4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1589695"/>
            <a:ext cx="7638932" cy="3994025"/>
          </a:xfrm>
          <a:prstGeom prst="rect">
            <a:avLst/>
          </a:prstGeom>
          <a:noFill/>
          <a:ln w="38100">
            <a:solidFill>
              <a:srgbClr val="99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0" lang="zh-TW" altLang="en-US" dirty="0">
              <a:latin typeface="Tw Cen MT"/>
              <a:ea typeface="微軟正黑體" pitchFamily="34" charset="-120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F9BE2065-8544-4949-8BEC-BAAD3E5D8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1613514"/>
            <a:ext cx="448884" cy="228787"/>
          </a:xfrm>
          <a:prstGeom prst="rect">
            <a:avLst/>
          </a:prstGeom>
          <a:solidFill>
            <a:srgbClr val="FF00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 dirty="0">
                <a:latin typeface="Tw Cen MT" panose="020B0602020104020603" pitchFamily="34" charset="0"/>
                <a:ea typeface="標楷體" panose="03000509000000000000" pitchFamily="65" charset="-120"/>
              </a:rPr>
              <a:t>廁所</a:t>
            </a:r>
          </a:p>
        </p:txBody>
      </p:sp>
      <p:sp>
        <p:nvSpPr>
          <p:cNvPr id="28" name="Rectangle 37">
            <a:extLst>
              <a:ext uri="{FF2B5EF4-FFF2-40B4-BE49-F238E27FC236}">
                <a16:creationId xmlns:a16="http://schemas.microsoft.com/office/drawing/2014/main" id="{F737A8B7-9015-4763-93AF-3C28F6233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709" y="5155140"/>
            <a:ext cx="360407" cy="363981"/>
          </a:xfrm>
          <a:prstGeom prst="rect">
            <a:avLst/>
          </a:prstGeom>
          <a:solidFill>
            <a:schemeClr val="accent5">
              <a:lumMod val="60000"/>
              <a:lumOff val="40000"/>
              <a:alpha val="70195"/>
            </a:schemeClr>
          </a:solidFill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600" b="1" dirty="0">
                <a:latin typeface="Tw Cen MT"/>
                <a:ea typeface="標楷體" pitchFamily="65" charset="-120"/>
              </a:rPr>
              <a:t>入口</a:t>
            </a:r>
            <a:endParaRPr kumimoji="0" lang="en-US" altLang="zh-TW" sz="1600" b="1" dirty="0">
              <a:latin typeface="Tw Cen MT"/>
              <a:ea typeface="標楷體" pitchFamily="65" charset="-120"/>
            </a:endParaRPr>
          </a:p>
        </p:txBody>
      </p:sp>
      <p:sp>
        <p:nvSpPr>
          <p:cNvPr id="30" name="Rectangle 37">
            <a:extLst>
              <a:ext uri="{FF2B5EF4-FFF2-40B4-BE49-F238E27FC236}">
                <a16:creationId xmlns:a16="http://schemas.microsoft.com/office/drawing/2014/main" id="{F0944514-88E2-46B1-9004-BD5623093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2820" y="5420246"/>
            <a:ext cx="330994" cy="278527"/>
          </a:xfrm>
          <a:prstGeom prst="rect">
            <a:avLst/>
          </a:prstGeom>
          <a:noFill/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b="1" dirty="0">
                <a:latin typeface="Tw Cen MT"/>
                <a:ea typeface="標楷體" pitchFamily="65" charset="-120"/>
              </a:rPr>
              <a:t>門</a:t>
            </a:r>
            <a:endParaRPr lang="en-US" altLang="zh-TW" sz="1200" b="1" dirty="0">
              <a:latin typeface="Tw Cen MT"/>
              <a:ea typeface="標楷體" pitchFamily="65" charset="-12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1D4B84E2-D45C-4C50-8CA6-6DE2CF53B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219" y="5067758"/>
            <a:ext cx="433500" cy="432864"/>
          </a:xfrm>
          <a:prstGeom prst="rect">
            <a:avLst/>
          </a:prstGeom>
        </p:spPr>
      </p:pic>
      <p:pic>
        <p:nvPicPr>
          <p:cNvPr id="29" name="圖片 40" descr="樓梯圖示.jpg">
            <a:extLst>
              <a:ext uri="{FF2B5EF4-FFF2-40B4-BE49-F238E27FC236}">
                <a16:creationId xmlns:a16="http://schemas.microsoft.com/office/drawing/2014/main" id="{C8CF521E-D5E0-4186-9BCE-26F322C7E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19551" r="15350" b="19550"/>
          <a:stretch>
            <a:fillRect/>
          </a:stretch>
        </p:blipFill>
        <p:spPr bwMode="auto">
          <a:xfrm>
            <a:off x="776355" y="5377541"/>
            <a:ext cx="330994" cy="27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圖片 40" descr="樓梯圖示.jpg">
            <a:extLst>
              <a:ext uri="{FF2B5EF4-FFF2-40B4-BE49-F238E27FC236}">
                <a16:creationId xmlns:a16="http://schemas.microsoft.com/office/drawing/2014/main" id="{FB1C6910-889D-4683-816A-C879A26720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19551" r="15350" b="19550"/>
          <a:stretch>
            <a:fillRect/>
          </a:stretch>
        </p:blipFill>
        <p:spPr bwMode="auto">
          <a:xfrm>
            <a:off x="6997147" y="5637608"/>
            <a:ext cx="330994" cy="27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DBAEA77-6EB4-6F74-B538-FCAC2729A28C}"/>
              </a:ext>
            </a:extLst>
          </p:cNvPr>
          <p:cNvSpPr txBox="1"/>
          <p:nvPr/>
        </p:nvSpPr>
        <p:spPr>
          <a:xfrm>
            <a:off x="827584" y="1196752"/>
            <a:ext cx="71792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適災類型：風水震災 管理人：林孟甫主任 聯絡電話：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0963-175312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B748C53-DDFE-8F6A-1AA9-5E8978907CC7}"/>
              </a:ext>
            </a:extLst>
          </p:cNvPr>
          <p:cNvSpPr/>
          <p:nvPr/>
        </p:nvSpPr>
        <p:spPr>
          <a:xfrm>
            <a:off x="974727" y="3942201"/>
            <a:ext cx="675320" cy="8782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秩序維護哨站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39E4082-A2B8-43E6-E576-86C59AE757A4}"/>
              </a:ext>
            </a:extLst>
          </p:cNvPr>
          <p:cNvSpPr/>
          <p:nvPr/>
        </p:nvSpPr>
        <p:spPr>
          <a:xfrm>
            <a:off x="981734" y="3273148"/>
            <a:ext cx="675320" cy="554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聯合服務中心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B84E395-B4DB-96F8-59E0-6F15E15C0091}"/>
              </a:ext>
            </a:extLst>
          </p:cNvPr>
          <p:cNvSpPr/>
          <p:nvPr/>
        </p:nvSpPr>
        <p:spPr>
          <a:xfrm>
            <a:off x="981735" y="2380951"/>
            <a:ext cx="675320" cy="750302"/>
          </a:xfrm>
          <a:prstGeom prst="rect">
            <a:avLst/>
          </a:prstGeom>
          <a:solidFill>
            <a:srgbClr val="3333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100" dirty="0">
                <a:solidFill>
                  <a:schemeClr val="tx1"/>
                </a:solidFill>
                <a:ea typeface="標楷體" pitchFamily="65" charset="-120"/>
              </a:rPr>
              <a:t>工作人員會議暨休息區</a:t>
            </a:r>
            <a:endParaRPr kumimoji="0" lang="zh-TW" altLang="en-US" sz="1100" dirty="0">
              <a:solidFill>
                <a:schemeClr val="tx1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31" name="Rectangle 28">
            <a:extLst>
              <a:ext uri="{FF2B5EF4-FFF2-40B4-BE49-F238E27FC236}">
                <a16:creationId xmlns:a16="http://schemas.microsoft.com/office/drawing/2014/main" id="{24952F53-D1B7-DB1F-5425-A77457AD7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3930" y="1657387"/>
            <a:ext cx="1719068" cy="750303"/>
          </a:xfrm>
          <a:prstGeom prst="rect">
            <a:avLst/>
          </a:prstGeom>
          <a:solidFill>
            <a:srgbClr val="9999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家庭寢室區</a:t>
            </a:r>
            <a:endParaRPr kumimoji="0" lang="zh-TW" altLang="en-US" sz="1200" b="1" dirty="0">
              <a:solidFill>
                <a:srgbClr val="FFFF00"/>
              </a:solidFill>
              <a:latin typeface="Tw Cen MT"/>
              <a:ea typeface="標楷體" pitchFamily="65" charset="-120"/>
            </a:endParaRPr>
          </a:p>
        </p:txBody>
      </p:sp>
      <p:sp>
        <p:nvSpPr>
          <p:cNvPr id="33" name="Rectangle 29">
            <a:extLst>
              <a:ext uri="{FF2B5EF4-FFF2-40B4-BE49-F238E27FC236}">
                <a16:creationId xmlns:a16="http://schemas.microsoft.com/office/drawing/2014/main" id="{B3B0BAF9-9C72-D047-C153-BB2F9B34F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1260" y="1665976"/>
            <a:ext cx="1627129" cy="750303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0" lang="en-US" altLang="zh-TW" b="1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男寢區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endParaRPr kumimoji="0"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A354E5E2-5137-F440-36C3-2D92EE262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5869" y="4727772"/>
            <a:ext cx="1627129" cy="720725"/>
          </a:xfrm>
          <a:prstGeom prst="rect">
            <a:avLst/>
          </a:prstGeom>
          <a:solidFill>
            <a:srgbClr val="9966FF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特別照護寢區</a:t>
            </a:r>
            <a:endParaRPr kumimoji="0"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1864951E-BDB8-021A-8F9D-08933A48C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801" y="4727772"/>
            <a:ext cx="1846501" cy="724635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ea typeface="標楷體" pitchFamily="65" charset="-120"/>
              </a:rPr>
              <a:t>女寢區</a:t>
            </a:r>
          </a:p>
        </p:txBody>
      </p:sp>
      <p:sp>
        <p:nvSpPr>
          <p:cNvPr id="37" name="Rectangle 37">
            <a:extLst>
              <a:ext uri="{FF2B5EF4-FFF2-40B4-BE49-F238E27FC236}">
                <a16:creationId xmlns:a16="http://schemas.microsoft.com/office/drawing/2014/main" id="{701D825D-922B-9011-0C89-329875BF4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7650" y="3254240"/>
            <a:ext cx="693979" cy="634241"/>
          </a:xfrm>
          <a:prstGeom prst="rect">
            <a:avLst/>
          </a:prstGeom>
          <a:solidFill>
            <a:schemeClr val="accent6">
              <a:lumMod val="40000"/>
              <a:lumOff val="60000"/>
              <a:alpha val="70195"/>
            </a:scheme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醫療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服務區</a:t>
            </a:r>
            <a:endParaRPr kumimoji="0" lang="zh-TW" altLang="en-US" sz="1200" dirty="0">
              <a:latin typeface="Tw Cen MT"/>
              <a:ea typeface="標楷體" pitchFamily="65" charset="-120"/>
            </a:endParaRPr>
          </a:p>
        </p:txBody>
      </p:sp>
      <p:sp>
        <p:nvSpPr>
          <p:cNvPr id="38" name="Rectangle 79">
            <a:extLst>
              <a:ext uri="{FF2B5EF4-FFF2-40B4-BE49-F238E27FC236}">
                <a16:creationId xmlns:a16="http://schemas.microsoft.com/office/drawing/2014/main" id="{19C46B21-7A2C-F1A0-D7CF-5B6948A7B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892" y="3242864"/>
            <a:ext cx="602185" cy="634241"/>
          </a:xfrm>
          <a:prstGeom prst="rect">
            <a:avLst/>
          </a:prstGeom>
          <a:solidFill>
            <a:srgbClr val="FFFF0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兒童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關懷區</a:t>
            </a:r>
          </a:p>
        </p:txBody>
      </p:sp>
      <p:sp>
        <p:nvSpPr>
          <p:cNvPr id="39" name="Rectangle 79">
            <a:extLst>
              <a:ext uri="{FF2B5EF4-FFF2-40B4-BE49-F238E27FC236}">
                <a16:creationId xmlns:a16="http://schemas.microsoft.com/office/drawing/2014/main" id="{110E27C5-63F9-8244-F91D-65E452EE6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9836" y="3242864"/>
            <a:ext cx="748013" cy="634241"/>
          </a:xfrm>
          <a:prstGeom prst="rect">
            <a:avLst/>
          </a:prstGeom>
          <a:solidFill>
            <a:srgbClr val="FF6699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心靈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關懷區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F6A91616-A815-1964-1B07-3BB8BB1533AB}"/>
              </a:ext>
            </a:extLst>
          </p:cNvPr>
          <p:cNvSpPr/>
          <p:nvPr/>
        </p:nvSpPr>
        <p:spPr>
          <a:xfrm>
            <a:off x="6042686" y="2693268"/>
            <a:ext cx="920312" cy="18279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用餐區暨公共休息區</a:t>
            </a:r>
          </a:p>
        </p:txBody>
      </p:sp>
      <p:sp>
        <p:nvSpPr>
          <p:cNvPr id="41" name="Rectangle 79">
            <a:extLst>
              <a:ext uri="{FF2B5EF4-FFF2-40B4-BE49-F238E27FC236}">
                <a16:creationId xmlns:a16="http://schemas.microsoft.com/office/drawing/2014/main" id="{414DD515-EFD5-6D63-99AC-02861A94C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887" y="3463163"/>
            <a:ext cx="756950" cy="445040"/>
          </a:xfrm>
          <a:prstGeom prst="rect">
            <a:avLst/>
          </a:prstGeom>
          <a:solidFill>
            <a:srgbClr val="FF6699">
              <a:alpha val="69803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400" dirty="0">
                <a:latin typeface="Tw Cen MT"/>
                <a:ea typeface="標楷體" pitchFamily="65" charset="-120"/>
              </a:rPr>
              <a:t>哺集乳</a:t>
            </a:r>
            <a:r>
              <a:rPr lang="zh-TW" altLang="en-US" sz="1400" dirty="0">
                <a:latin typeface="Tw Cen MT"/>
                <a:ea typeface="標楷體" pitchFamily="65" charset="-120"/>
              </a:rPr>
              <a:t>室</a:t>
            </a:r>
            <a:endParaRPr kumimoji="0" lang="en-US" altLang="zh-TW" sz="1400" dirty="0">
              <a:latin typeface="Tw Cen MT"/>
              <a:ea typeface="標楷體" pitchFamily="65" charset="-120"/>
            </a:endParaRPr>
          </a:p>
          <a:p>
            <a:pPr algn="ctr"/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舞台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0"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413FE92C-149E-C7B2-D208-3CF3D6C0F953}"/>
              </a:ext>
            </a:extLst>
          </p:cNvPr>
          <p:cNvSpPr/>
          <p:nvPr/>
        </p:nvSpPr>
        <p:spPr>
          <a:xfrm>
            <a:off x="6053624" y="5698774"/>
            <a:ext cx="859195" cy="4421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一樓寵物</a:t>
            </a:r>
            <a:endParaRPr kumimoji="0" lang="en-US" altLang="zh-TW" sz="1000" dirty="0">
              <a:solidFill>
                <a:schemeClr val="tx1"/>
              </a:solidFill>
              <a:latin typeface="+mn-lt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收容區</a:t>
            </a:r>
          </a:p>
        </p:txBody>
      </p:sp>
      <p:sp>
        <p:nvSpPr>
          <p:cNvPr id="43" name="Rectangle 79">
            <a:extLst>
              <a:ext uri="{FF2B5EF4-FFF2-40B4-BE49-F238E27FC236}">
                <a16:creationId xmlns:a16="http://schemas.microsoft.com/office/drawing/2014/main" id="{7809EF45-5CF9-3BB6-3240-DCB64F276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4156" y="5695923"/>
            <a:ext cx="772751" cy="434078"/>
          </a:xfrm>
          <a:prstGeom prst="rect">
            <a:avLst/>
          </a:prstGeom>
          <a:solidFill>
            <a:srgbClr val="00B0F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3.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一樓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物資發放區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44" name="Rectangle 79">
            <a:extLst>
              <a:ext uri="{FF2B5EF4-FFF2-40B4-BE49-F238E27FC236}">
                <a16:creationId xmlns:a16="http://schemas.microsoft.com/office/drawing/2014/main" id="{EC0784F8-F363-6E94-D43E-3A2949E46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5998" y="5702300"/>
            <a:ext cx="604494" cy="434078"/>
          </a:xfrm>
          <a:prstGeom prst="rect">
            <a:avLst/>
          </a:prstGeom>
          <a:solidFill>
            <a:schemeClr val="accent2">
              <a:lumMod val="20000"/>
              <a:lumOff val="8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>
                <a:latin typeface="+mn-lt"/>
                <a:ea typeface="標楷體" pitchFamily="65" charset="-120"/>
              </a:rPr>
              <a:t>2.</a:t>
            </a:r>
            <a:r>
              <a:rPr kumimoji="0" lang="zh-TW" altLang="en-US" sz="1200" dirty="0">
                <a:latin typeface="+mn-lt"/>
                <a:ea typeface="標楷體" pitchFamily="65" charset="-120"/>
              </a:rPr>
              <a:t>一樓</a:t>
            </a:r>
            <a:endParaRPr kumimoji="0" lang="en-US" altLang="zh-TW" sz="1200" dirty="0">
              <a:latin typeface="+mn-lt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dirty="0">
                <a:latin typeface="+mn-lt"/>
                <a:ea typeface="標楷體" pitchFamily="65" charset="-120"/>
              </a:rPr>
              <a:t>登記編管區</a:t>
            </a:r>
          </a:p>
        </p:txBody>
      </p:sp>
      <p:sp>
        <p:nvSpPr>
          <p:cNvPr id="45" name="Rectangle 79">
            <a:extLst>
              <a:ext uri="{FF2B5EF4-FFF2-40B4-BE49-F238E27FC236}">
                <a16:creationId xmlns:a16="http://schemas.microsoft.com/office/drawing/2014/main" id="{E03091A2-D613-80B7-5C2E-7683C8B11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8106" y="5706894"/>
            <a:ext cx="551945" cy="434078"/>
          </a:xfrm>
          <a:prstGeom prst="rect">
            <a:avLst/>
          </a:prstGeom>
          <a:solidFill>
            <a:schemeClr val="accent4">
              <a:lumMod val="40000"/>
              <a:lumOff val="60000"/>
              <a:alpha val="69803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TW" sz="1200" dirty="0">
                <a:latin typeface="Tw Cen MT"/>
                <a:ea typeface="標楷體" pitchFamily="65" charset="-120"/>
              </a:rPr>
              <a:t>1.</a:t>
            </a:r>
            <a:r>
              <a:rPr lang="zh-TW" altLang="en-US" sz="1200" dirty="0">
                <a:latin typeface="Tw Cen MT"/>
                <a:ea typeface="標楷體" pitchFamily="65" charset="-120"/>
              </a:rPr>
              <a:t>一樓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等待區</a:t>
            </a:r>
          </a:p>
        </p:txBody>
      </p:sp>
      <p:sp>
        <p:nvSpPr>
          <p:cNvPr id="46" name="Rectangle 79">
            <a:extLst>
              <a:ext uri="{FF2B5EF4-FFF2-40B4-BE49-F238E27FC236}">
                <a16:creationId xmlns:a16="http://schemas.microsoft.com/office/drawing/2014/main" id="{D2366F67-7FF4-8962-03E0-28E5BDAC3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5512" y="5695923"/>
            <a:ext cx="772751" cy="434078"/>
          </a:xfrm>
          <a:prstGeom prst="rect">
            <a:avLst/>
          </a:prstGeom>
          <a:solidFill>
            <a:srgbClr val="33CCFF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4.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一樓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物資儲放區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803645F2-AB23-52B7-FB1A-EBE8600DB9F6}"/>
              </a:ext>
            </a:extLst>
          </p:cNvPr>
          <p:cNvSpPr/>
          <p:nvPr/>
        </p:nvSpPr>
        <p:spPr>
          <a:xfrm>
            <a:off x="7630593" y="5625746"/>
            <a:ext cx="884757" cy="442198"/>
          </a:xfrm>
          <a:prstGeom prst="rect">
            <a:avLst/>
          </a:prstGeom>
          <a:solidFill>
            <a:srgbClr val="33CC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一樓</a:t>
            </a:r>
            <a:endParaRPr lang="en-US" altLang="zh-TW" sz="11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垃圾暫時</a:t>
            </a:r>
            <a:endParaRPr lang="en-US" altLang="zh-TW" sz="11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放置區</a:t>
            </a:r>
          </a:p>
        </p:txBody>
      </p:sp>
    </p:spTree>
    <p:extLst>
      <p:ext uri="{BB962C8B-B14F-4D97-AF65-F5344CB8AC3E}">
        <p14:creationId xmlns:p14="http://schemas.microsoft.com/office/powerpoint/2010/main" val="2041619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059429-5CB1-4D7D-BCA4-9FDF79A38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42" y="600978"/>
            <a:ext cx="7886700" cy="911825"/>
          </a:xfrm>
        </p:spPr>
        <p:txBody>
          <a:bodyPr>
            <a:normAutofit/>
          </a:bodyPr>
          <a:lstStyle/>
          <a:p>
            <a:pPr algn="ctr"/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三角社區活動中心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一樓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避難收容處所配置圖</a:t>
            </a:r>
            <a:endParaRPr lang="zh-TW" altLang="en-US" sz="2400" dirty="0"/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B785AC70-8869-40BE-B5D2-D49225DD4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3732" y="1845846"/>
            <a:ext cx="6784765" cy="3994025"/>
          </a:xfrm>
          <a:prstGeom prst="rect">
            <a:avLst/>
          </a:prstGeom>
          <a:noFill/>
          <a:ln w="38100">
            <a:solidFill>
              <a:srgbClr val="99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0" lang="zh-TW" altLang="en-US" dirty="0">
              <a:latin typeface="Tw Cen MT"/>
              <a:ea typeface="微軟正黑體" pitchFamily="34" charset="-120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F9BE2065-8544-4949-8BEC-BAAD3E5D8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2302" y="5330937"/>
            <a:ext cx="555808" cy="480902"/>
          </a:xfrm>
          <a:prstGeom prst="rect">
            <a:avLst/>
          </a:prstGeom>
          <a:solidFill>
            <a:schemeClr val="accent2">
              <a:alpha val="52156"/>
            </a:schemeClr>
          </a:solidFill>
          <a:ln>
            <a:noFill/>
          </a:ln>
        </p:spPr>
        <p:txBody>
          <a:bodyPr vert="horz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 dirty="0">
                <a:latin typeface="Tw Cen MT" panose="020B0602020104020603" pitchFamily="34" charset="0"/>
                <a:ea typeface="標楷體" panose="03000509000000000000" pitchFamily="65" charset="-120"/>
              </a:rPr>
              <a:t>廚房</a:t>
            </a:r>
          </a:p>
        </p:txBody>
      </p:sp>
      <p:sp>
        <p:nvSpPr>
          <p:cNvPr id="28" name="Rectangle 37">
            <a:extLst>
              <a:ext uri="{FF2B5EF4-FFF2-40B4-BE49-F238E27FC236}">
                <a16:creationId xmlns:a16="http://schemas.microsoft.com/office/drawing/2014/main" id="{F737A8B7-9015-4763-93AF-3C28F6233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242" y="4033647"/>
            <a:ext cx="532758" cy="363981"/>
          </a:xfrm>
          <a:prstGeom prst="rect">
            <a:avLst/>
          </a:prstGeom>
          <a:solidFill>
            <a:schemeClr val="accent5">
              <a:lumMod val="60000"/>
              <a:lumOff val="40000"/>
              <a:alpha val="70195"/>
            </a:schemeClr>
          </a:solidFill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400" b="1" dirty="0">
                <a:latin typeface="Tw Cen MT"/>
                <a:ea typeface="標楷體" pitchFamily="65" charset="-120"/>
              </a:rPr>
              <a:t>入口</a:t>
            </a:r>
            <a:endParaRPr kumimoji="0" lang="en-US" altLang="zh-TW" sz="1400" b="1" dirty="0">
              <a:latin typeface="Tw Cen MT"/>
              <a:ea typeface="標楷體" pitchFamily="65" charset="-120"/>
            </a:endParaRPr>
          </a:p>
        </p:txBody>
      </p:sp>
      <p:sp>
        <p:nvSpPr>
          <p:cNvPr id="33" name="Rectangle 29">
            <a:extLst>
              <a:ext uri="{FF2B5EF4-FFF2-40B4-BE49-F238E27FC236}">
                <a16:creationId xmlns:a16="http://schemas.microsoft.com/office/drawing/2014/main" id="{2D7ABC80-1C82-4846-AC92-F02A1A3BC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0268" y="1836718"/>
            <a:ext cx="352372" cy="339094"/>
          </a:xfrm>
          <a:prstGeom prst="rect">
            <a:avLst/>
          </a:prstGeom>
          <a:solidFill>
            <a:srgbClr val="FF00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 dirty="0">
                <a:latin typeface="Tw Cen MT" panose="020B0602020104020603" pitchFamily="34" charset="0"/>
                <a:ea typeface="標楷體" panose="03000509000000000000" pitchFamily="65" charset="-120"/>
              </a:rPr>
              <a:t>廁所</a:t>
            </a:r>
          </a:p>
        </p:txBody>
      </p:sp>
      <p:sp>
        <p:nvSpPr>
          <p:cNvPr id="4" name="Rectangle 37">
            <a:extLst>
              <a:ext uri="{FF2B5EF4-FFF2-40B4-BE49-F238E27FC236}">
                <a16:creationId xmlns:a16="http://schemas.microsoft.com/office/drawing/2014/main" id="{6B2AC7F4-72A4-87FF-3C97-8853C09FE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4895" y="5629848"/>
            <a:ext cx="159811" cy="363981"/>
          </a:xfrm>
          <a:prstGeom prst="rect">
            <a:avLst/>
          </a:prstGeom>
          <a:noFill/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b="1" dirty="0">
                <a:latin typeface="Tw Cen MT"/>
                <a:ea typeface="標楷體" pitchFamily="65" charset="-120"/>
              </a:rPr>
              <a:t>門</a:t>
            </a:r>
            <a:endParaRPr lang="en-US" altLang="zh-TW" sz="1200" b="1" dirty="0">
              <a:latin typeface="Tw Cen MT"/>
              <a:ea typeface="標楷體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0AB16B5-45B2-2542-0334-DB20AF5D19D5}"/>
              </a:ext>
            </a:extLst>
          </p:cNvPr>
          <p:cNvSpPr txBox="1"/>
          <p:nvPr/>
        </p:nvSpPr>
        <p:spPr>
          <a:xfrm>
            <a:off x="1325575" y="1432962"/>
            <a:ext cx="6822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適災類型：風震災 管理人：林淑貞理事長 聯絡電話：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0988-321079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5CBC39A-974B-A11E-8426-0CAC113FD4D9}"/>
              </a:ext>
            </a:extLst>
          </p:cNvPr>
          <p:cNvSpPr/>
          <p:nvPr/>
        </p:nvSpPr>
        <p:spPr>
          <a:xfrm>
            <a:off x="755180" y="1877721"/>
            <a:ext cx="537601" cy="680316"/>
          </a:xfrm>
          <a:prstGeom prst="rect">
            <a:avLst/>
          </a:prstGeom>
          <a:solidFill>
            <a:srgbClr val="33CC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垃圾暫時</a:t>
            </a:r>
            <a:endParaRPr lang="en-US" altLang="zh-TW" sz="11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放置區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7A74F15-9EA3-248E-3905-6AAAED0A0926}"/>
              </a:ext>
            </a:extLst>
          </p:cNvPr>
          <p:cNvSpPr/>
          <p:nvPr/>
        </p:nvSpPr>
        <p:spPr>
          <a:xfrm>
            <a:off x="762293" y="2655470"/>
            <a:ext cx="532758" cy="76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寵物</a:t>
            </a:r>
            <a:endParaRPr kumimoji="0" lang="en-US" altLang="zh-TW" sz="1000" dirty="0">
              <a:solidFill>
                <a:schemeClr val="tx1"/>
              </a:solidFill>
              <a:latin typeface="+mn-lt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收容區</a:t>
            </a:r>
          </a:p>
        </p:txBody>
      </p:sp>
      <p:sp>
        <p:nvSpPr>
          <p:cNvPr id="24" name="Rectangle 79">
            <a:extLst>
              <a:ext uri="{FF2B5EF4-FFF2-40B4-BE49-F238E27FC236}">
                <a16:creationId xmlns:a16="http://schemas.microsoft.com/office/drawing/2014/main" id="{5CA7B170-1C4D-DBB2-50F9-CBD9C08B5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440" y="4540074"/>
            <a:ext cx="448884" cy="648417"/>
          </a:xfrm>
          <a:prstGeom prst="rect">
            <a:avLst/>
          </a:prstGeom>
          <a:solidFill>
            <a:schemeClr val="accent4">
              <a:lumMod val="40000"/>
              <a:lumOff val="60000"/>
              <a:alpha val="69803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1.</a:t>
            </a: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等待區</a:t>
            </a:r>
          </a:p>
        </p:txBody>
      </p:sp>
      <p:sp>
        <p:nvSpPr>
          <p:cNvPr id="25" name="Rectangle 37">
            <a:extLst>
              <a:ext uri="{FF2B5EF4-FFF2-40B4-BE49-F238E27FC236}">
                <a16:creationId xmlns:a16="http://schemas.microsoft.com/office/drawing/2014/main" id="{C4CE516E-F0BB-40F0-E219-DF68EBE95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66" y="5279260"/>
            <a:ext cx="469868" cy="542301"/>
          </a:xfrm>
          <a:prstGeom prst="rect">
            <a:avLst/>
          </a:prstGeom>
          <a:solidFill>
            <a:srgbClr val="0000FF">
              <a:alpha val="69804"/>
            </a:srgb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vert="horz" wrap="none" anchor="ctr"/>
          <a:lstStyle/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訪客區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27" name="Rectangle 79">
            <a:extLst>
              <a:ext uri="{FF2B5EF4-FFF2-40B4-BE49-F238E27FC236}">
                <a16:creationId xmlns:a16="http://schemas.microsoft.com/office/drawing/2014/main" id="{0422F4D8-4C2D-DFAD-8C63-D0A21234D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418" y="5332333"/>
            <a:ext cx="772751" cy="434078"/>
          </a:xfrm>
          <a:prstGeom prst="rect">
            <a:avLst/>
          </a:prstGeom>
          <a:solidFill>
            <a:srgbClr val="00B0F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3.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物資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發放區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29" name="Rectangle 79">
            <a:extLst>
              <a:ext uri="{FF2B5EF4-FFF2-40B4-BE49-F238E27FC236}">
                <a16:creationId xmlns:a16="http://schemas.microsoft.com/office/drawing/2014/main" id="{BD9CFD91-F747-81FB-22A4-55FB5B1E0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258" y="4430203"/>
            <a:ext cx="490445" cy="825877"/>
          </a:xfrm>
          <a:prstGeom prst="rect">
            <a:avLst/>
          </a:prstGeom>
          <a:solidFill>
            <a:schemeClr val="accent2">
              <a:lumMod val="20000"/>
              <a:lumOff val="8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>
                <a:latin typeface="+mn-lt"/>
                <a:ea typeface="標楷體" pitchFamily="65" charset="-120"/>
              </a:rPr>
              <a:t>2.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dirty="0">
                <a:latin typeface="+mn-lt"/>
                <a:ea typeface="標楷體" pitchFamily="65" charset="-120"/>
              </a:rPr>
              <a:t>登記</a:t>
            </a:r>
            <a:endParaRPr kumimoji="0" lang="en-US" altLang="zh-TW" sz="1200" dirty="0">
              <a:latin typeface="+mn-lt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dirty="0">
                <a:latin typeface="+mn-lt"/>
                <a:ea typeface="標楷體" pitchFamily="65" charset="-120"/>
              </a:rPr>
              <a:t>編管區</a:t>
            </a:r>
          </a:p>
        </p:txBody>
      </p:sp>
      <p:sp>
        <p:nvSpPr>
          <p:cNvPr id="31" name="Rectangle 79">
            <a:extLst>
              <a:ext uri="{FF2B5EF4-FFF2-40B4-BE49-F238E27FC236}">
                <a16:creationId xmlns:a16="http://schemas.microsoft.com/office/drawing/2014/main" id="{7BB3207E-D2B7-8D8F-DDF6-467586ACE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259" y="5330937"/>
            <a:ext cx="772751" cy="434078"/>
          </a:xfrm>
          <a:prstGeom prst="rect">
            <a:avLst/>
          </a:prstGeom>
          <a:solidFill>
            <a:srgbClr val="33CCFF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3.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物資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儲放區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8DE135AE-FD8F-4147-D6EB-327A3AE46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272" y="1886424"/>
            <a:ext cx="1719068" cy="750303"/>
          </a:xfrm>
          <a:prstGeom prst="rect">
            <a:avLst/>
          </a:prstGeom>
          <a:solidFill>
            <a:srgbClr val="9999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家庭寢室區</a:t>
            </a:r>
            <a:endParaRPr kumimoji="0" lang="zh-TW" altLang="en-US" sz="1200" b="1" dirty="0">
              <a:solidFill>
                <a:srgbClr val="FFFF00"/>
              </a:solidFill>
              <a:latin typeface="Tw Cen MT"/>
              <a:ea typeface="標楷體" pitchFamily="65" charset="-120"/>
            </a:endParaRPr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1B93E089-9C4D-0044-F202-0A869F2A2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1122" y="1886424"/>
            <a:ext cx="1627129" cy="750303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0" lang="en-US" altLang="zh-TW" b="1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男寢區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endParaRPr kumimoji="0"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C1CDD439-4D5F-7044-B1B9-3F523DEE1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4854" y="4967997"/>
            <a:ext cx="1627129" cy="720725"/>
          </a:xfrm>
          <a:prstGeom prst="rect">
            <a:avLst/>
          </a:prstGeom>
          <a:solidFill>
            <a:srgbClr val="9966FF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特別照護寢區</a:t>
            </a:r>
            <a:endParaRPr kumimoji="0"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6BAB8FDC-9B93-D504-3A96-9D458B2C9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227" y="3155007"/>
            <a:ext cx="815916" cy="902076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女寢區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lang="en-US" altLang="zh-TW" sz="1200" dirty="0">
                <a:latin typeface="Tw Cen MT"/>
                <a:ea typeface="標楷體" pitchFamily="65" charset="-120"/>
              </a:rPr>
              <a:t>(</a:t>
            </a:r>
            <a:r>
              <a:rPr lang="zh-TW" altLang="en-US" sz="1200" dirty="0">
                <a:latin typeface="Tw Cen MT"/>
                <a:ea typeface="標楷體" pitchFamily="65" charset="-120"/>
              </a:rPr>
              <a:t>辧公室</a:t>
            </a:r>
            <a:r>
              <a:rPr lang="en-US" altLang="zh-TW" sz="1200" dirty="0">
                <a:latin typeface="Tw Cen MT"/>
                <a:ea typeface="標楷體" pitchFamily="65" charset="-120"/>
              </a:rPr>
              <a:t>)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38" name="Rectangle 79">
            <a:extLst>
              <a:ext uri="{FF2B5EF4-FFF2-40B4-BE49-F238E27FC236}">
                <a16:creationId xmlns:a16="http://schemas.microsoft.com/office/drawing/2014/main" id="{A1F63AB6-253D-D177-DB9B-5562518B8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2324" y="2655470"/>
            <a:ext cx="817450" cy="520901"/>
          </a:xfrm>
          <a:prstGeom prst="rect">
            <a:avLst/>
          </a:prstGeom>
          <a:solidFill>
            <a:srgbClr val="FF6699">
              <a:alpha val="69803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哺集乳區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lang="en-US" altLang="zh-TW" sz="1200" dirty="0">
                <a:latin typeface="Tw Cen MT"/>
                <a:ea typeface="標楷體" pitchFamily="65" charset="-120"/>
              </a:rPr>
              <a:t>(</a:t>
            </a:r>
            <a:r>
              <a:rPr lang="zh-TW" altLang="en-US" sz="1200" dirty="0">
                <a:latin typeface="Tw Cen MT"/>
                <a:ea typeface="標楷體" pitchFamily="65" charset="-120"/>
              </a:rPr>
              <a:t>辦公室</a:t>
            </a:r>
            <a:r>
              <a:rPr lang="en-US" altLang="zh-TW" sz="1200" dirty="0">
                <a:latin typeface="Tw Cen MT"/>
                <a:ea typeface="標楷體" pitchFamily="65" charset="-120"/>
              </a:rPr>
              <a:t>)</a:t>
            </a:r>
            <a:endParaRPr kumimoji="0" lang="zh-TW" altLang="en-US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9" name="Rectangle 37">
            <a:extLst>
              <a:ext uri="{FF2B5EF4-FFF2-40B4-BE49-F238E27FC236}">
                <a16:creationId xmlns:a16="http://schemas.microsoft.com/office/drawing/2014/main" id="{489CC43D-2FD7-35C7-ED52-29070BC97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419" y="3676799"/>
            <a:ext cx="693979" cy="634241"/>
          </a:xfrm>
          <a:prstGeom prst="rect">
            <a:avLst/>
          </a:prstGeom>
          <a:solidFill>
            <a:schemeClr val="accent6">
              <a:lumMod val="40000"/>
              <a:lumOff val="60000"/>
              <a:alpha val="70195"/>
            </a:scheme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醫療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服務區</a:t>
            </a:r>
            <a:endParaRPr kumimoji="0" lang="zh-TW" altLang="en-US" sz="1200" dirty="0">
              <a:latin typeface="Tw Cen MT"/>
              <a:ea typeface="標楷體" pitchFamily="65" charset="-120"/>
            </a:endParaRPr>
          </a:p>
        </p:txBody>
      </p:sp>
      <p:sp>
        <p:nvSpPr>
          <p:cNvPr id="40" name="Rectangle 79">
            <a:extLst>
              <a:ext uri="{FF2B5EF4-FFF2-40B4-BE49-F238E27FC236}">
                <a16:creationId xmlns:a16="http://schemas.microsoft.com/office/drawing/2014/main" id="{4C8314CE-840E-22BA-030B-23E5CF8BA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661" y="3665423"/>
            <a:ext cx="602185" cy="634241"/>
          </a:xfrm>
          <a:prstGeom prst="rect">
            <a:avLst/>
          </a:prstGeom>
          <a:solidFill>
            <a:srgbClr val="FFFF0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兒童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關懷區</a:t>
            </a:r>
          </a:p>
        </p:txBody>
      </p:sp>
      <p:sp>
        <p:nvSpPr>
          <p:cNvPr id="41" name="Rectangle 79">
            <a:extLst>
              <a:ext uri="{FF2B5EF4-FFF2-40B4-BE49-F238E27FC236}">
                <a16:creationId xmlns:a16="http://schemas.microsoft.com/office/drawing/2014/main" id="{956A3969-CEDE-1531-8B91-0AA0FB579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0605" y="3665423"/>
            <a:ext cx="748013" cy="634241"/>
          </a:xfrm>
          <a:prstGeom prst="rect">
            <a:avLst/>
          </a:prstGeom>
          <a:solidFill>
            <a:srgbClr val="FF6699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心靈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關懷區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A649C70-24C6-00D7-CC7F-273B9DAE88CF}"/>
              </a:ext>
            </a:extLst>
          </p:cNvPr>
          <p:cNvSpPr/>
          <p:nvPr/>
        </p:nvSpPr>
        <p:spPr>
          <a:xfrm>
            <a:off x="1417258" y="2636727"/>
            <a:ext cx="675320" cy="8782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秩序維護哨站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9436A478-EF06-A424-87EA-9C7EFC8E8D21}"/>
              </a:ext>
            </a:extLst>
          </p:cNvPr>
          <p:cNvSpPr/>
          <p:nvPr/>
        </p:nvSpPr>
        <p:spPr>
          <a:xfrm>
            <a:off x="1432186" y="1950628"/>
            <a:ext cx="675320" cy="554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聯合服務中心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E196E042-6BD5-0781-8496-AC2B63A33E2D}"/>
              </a:ext>
            </a:extLst>
          </p:cNvPr>
          <p:cNvSpPr/>
          <p:nvPr/>
        </p:nvSpPr>
        <p:spPr>
          <a:xfrm>
            <a:off x="3180325" y="5014713"/>
            <a:ext cx="675320" cy="750302"/>
          </a:xfrm>
          <a:prstGeom prst="rect">
            <a:avLst/>
          </a:prstGeom>
          <a:solidFill>
            <a:srgbClr val="3366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100" dirty="0">
                <a:solidFill>
                  <a:schemeClr val="tx1"/>
                </a:solidFill>
                <a:ea typeface="標楷體" pitchFamily="65" charset="-120"/>
              </a:rPr>
              <a:t>工作人員會議暨休息區</a:t>
            </a:r>
            <a:endParaRPr kumimoji="0" lang="zh-TW" altLang="en-US" sz="1100" dirty="0">
              <a:solidFill>
                <a:schemeClr val="tx1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7C4C70AA-85BE-2169-C09E-9E7A3FC7499E}"/>
              </a:ext>
            </a:extLst>
          </p:cNvPr>
          <p:cNvSpPr/>
          <p:nvPr/>
        </p:nvSpPr>
        <p:spPr>
          <a:xfrm>
            <a:off x="6106214" y="3274069"/>
            <a:ext cx="957779" cy="20739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用餐區暨公共休息區</a:t>
            </a:r>
          </a:p>
        </p:txBody>
      </p:sp>
    </p:spTree>
    <p:extLst>
      <p:ext uri="{BB962C8B-B14F-4D97-AF65-F5344CB8AC3E}">
        <p14:creationId xmlns:p14="http://schemas.microsoft.com/office/powerpoint/2010/main" val="1233334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059429-5CB1-4D7D-BCA4-9FDF79A38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995" y="476672"/>
            <a:ext cx="7886700" cy="759848"/>
          </a:xfrm>
        </p:spPr>
        <p:txBody>
          <a:bodyPr>
            <a:normAutofit/>
          </a:bodyPr>
          <a:lstStyle/>
          <a:p>
            <a:pPr algn="ctr"/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岸裡國小學生活動中心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一樓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避難收容處所配置圖</a:t>
            </a:r>
            <a:endParaRPr lang="zh-TW" altLang="en-US" sz="2400" dirty="0"/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B785AC70-8869-40BE-B5D2-D49225DD4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7" y="2151371"/>
            <a:ext cx="8064500" cy="3994025"/>
          </a:xfrm>
          <a:prstGeom prst="rect">
            <a:avLst/>
          </a:prstGeom>
          <a:noFill/>
          <a:ln w="38100">
            <a:solidFill>
              <a:srgbClr val="99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0" lang="zh-TW" altLang="en-US">
              <a:latin typeface="Tw Cen MT"/>
              <a:ea typeface="微軟正黑體" pitchFamily="34" charset="-120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F9BE2065-8544-4949-8BEC-BAAD3E5D8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459" y="5494185"/>
            <a:ext cx="159811" cy="541659"/>
          </a:xfrm>
          <a:prstGeom prst="rect">
            <a:avLst/>
          </a:prstGeom>
          <a:solidFill>
            <a:srgbClr val="FF00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 dirty="0">
                <a:latin typeface="Tw Cen MT" panose="020B0602020104020603" pitchFamily="34" charset="0"/>
                <a:ea typeface="標楷體" panose="03000509000000000000" pitchFamily="65" charset="-120"/>
              </a:rPr>
              <a:t>廁所</a:t>
            </a:r>
          </a:p>
        </p:txBody>
      </p:sp>
      <p:sp>
        <p:nvSpPr>
          <p:cNvPr id="28" name="Rectangle 37">
            <a:extLst>
              <a:ext uri="{FF2B5EF4-FFF2-40B4-BE49-F238E27FC236}">
                <a16:creationId xmlns:a16="http://schemas.microsoft.com/office/drawing/2014/main" id="{F737A8B7-9015-4763-93AF-3C28F6233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80" y="2060848"/>
            <a:ext cx="532758" cy="363981"/>
          </a:xfrm>
          <a:prstGeom prst="rect">
            <a:avLst/>
          </a:prstGeom>
          <a:solidFill>
            <a:schemeClr val="accent5">
              <a:lumMod val="60000"/>
              <a:lumOff val="40000"/>
              <a:alpha val="70195"/>
            </a:schemeClr>
          </a:solidFill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b="1" dirty="0">
                <a:latin typeface="Tw Cen MT"/>
                <a:ea typeface="標楷體" pitchFamily="65" charset="-120"/>
              </a:rPr>
              <a:t>入口</a:t>
            </a:r>
            <a:endParaRPr kumimoji="0" lang="en-US" altLang="zh-TW" sz="1200" b="1" dirty="0">
              <a:latin typeface="Tw Cen MT"/>
              <a:ea typeface="標楷體" pitchFamily="65" charset="-120"/>
            </a:endParaRPr>
          </a:p>
        </p:txBody>
      </p:sp>
      <p:sp>
        <p:nvSpPr>
          <p:cNvPr id="24" name="Rectangle 37">
            <a:extLst>
              <a:ext uri="{FF2B5EF4-FFF2-40B4-BE49-F238E27FC236}">
                <a16:creationId xmlns:a16="http://schemas.microsoft.com/office/drawing/2014/main" id="{EA82B12C-C96F-4359-878F-4F7B751DC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678" y="2444488"/>
            <a:ext cx="229765" cy="1056520"/>
          </a:xfrm>
          <a:prstGeom prst="rect">
            <a:avLst/>
          </a:prstGeom>
          <a:solidFill>
            <a:schemeClr val="accent5">
              <a:lumMod val="20000"/>
              <a:lumOff val="80000"/>
              <a:alpha val="70195"/>
            </a:schemeClr>
          </a:solidFill>
          <a:ln w="12700">
            <a:noFill/>
            <a:prstDash val="dashDot"/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kumimoji="0" lang="zh-TW" altLang="en-US" sz="1200" b="1" dirty="0">
                <a:latin typeface="Tw Cen MT"/>
                <a:ea typeface="標楷體" pitchFamily="65" charset="-120"/>
              </a:rPr>
              <a:t>無障礙坡道</a:t>
            </a:r>
            <a:endParaRPr kumimoji="0" lang="en-US" altLang="zh-TW" sz="1200" b="1" dirty="0">
              <a:latin typeface="Tw Cen MT"/>
              <a:ea typeface="標楷體" pitchFamily="65" charset="-120"/>
            </a:endParaRPr>
          </a:p>
        </p:txBody>
      </p:sp>
      <p:sp>
        <p:nvSpPr>
          <p:cNvPr id="27" name="Rectangle 37">
            <a:extLst>
              <a:ext uri="{FF2B5EF4-FFF2-40B4-BE49-F238E27FC236}">
                <a16:creationId xmlns:a16="http://schemas.microsoft.com/office/drawing/2014/main" id="{364BDC41-57AA-4C6D-9C25-5616A91E6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7" y="4217147"/>
            <a:ext cx="159811" cy="363981"/>
          </a:xfrm>
          <a:prstGeom prst="rect">
            <a:avLst/>
          </a:prstGeom>
          <a:noFill/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b="1" dirty="0">
                <a:latin typeface="Tw Cen MT"/>
                <a:ea typeface="標楷體" pitchFamily="65" charset="-120"/>
              </a:rPr>
              <a:t>門</a:t>
            </a:r>
            <a:endParaRPr lang="en-US" altLang="zh-TW" sz="1200" b="1" dirty="0">
              <a:latin typeface="Tw Cen MT"/>
              <a:ea typeface="標楷體" pitchFamily="65" charset="-120"/>
            </a:endParaRPr>
          </a:p>
        </p:txBody>
      </p:sp>
      <p:sp>
        <p:nvSpPr>
          <p:cNvPr id="30" name="Rectangle 37">
            <a:extLst>
              <a:ext uri="{FF2B5EF4-FFF2-40B4-BE49-F238E27FC236}">
                <a16:creationId xmlns:a16="http://schemas.microsoft.com/office/drawing/2014/main" id="{F0944514-88E2-46B1-9004-BD5623093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567" y="6006862"/>
            <a:ext cx="159811" cy="363981"/>
          </a:xfrm>
          <a:prstGeom prst="rect">
            <a:avLst/>
          </a:prstGeom>
          <a:noFill/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b="1" dirty="0">
                <a:latin typeface="Tw Cen MT"/>
                <a:ea typeface="標楷體" pitchFamily="65" charset="-120"/>
              </a:rPr>
              <a:t>門</a:t>
            </a:r>
            <a:endParaRPr lang="en-US" altLang="zh-TW" sz="1200" b="1" dirty="0">
              <a:latin typeface="Tw Cen MT"/>
              <a:ea typeface="標楷體" pitchFamily="65" charset="-120"/>
            </a:endParaRPr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22234369-A6CE-684A-9D44-C5511E467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269" y="2227449"/>
            <a:ext cx="159811" cy="541659"/>
          </a:xfrm>
          <a:prstGeom prst="rect">
            <a:avLst/>
          </a:prstGeom>
          <a:solidFill>
            <a:srgbClr val="FF00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 dirty="0">
                <a:latin typeface="Tw Cen MT" panose="020B0602020104020603" pitchFamily="34" charset="0"/>
                <a:ea typeface="標楷體" panose="03000509000000000000" pitchFamily="65" charset="-120"/>
              </a:rPr>
              <a:t>廁所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9C0E73A-A815-D859-6A40-58971F9E3ADF}"/>
              </a:ext>
            </a:extLst>
          </p:cNvPr>
          <p:cNvSpPr txBox="1"/>
          <p:nvPr/>
        </p:nvSpPr>
        <p:spPr>
          <a:xfrm>
            <a:off x="755576" y="1321023"/>
            <a:ext cx="6822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適災類型：風震災 管理人：陳美媜主任  聯絡電話：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0931-377864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Rectangle 79">
            <a:extLst>
              <a:ext uri="{FF2B5EF4-FFF2-40B4-BE49-F238E27FC236}">
                <a16:creationId xmlns:a16="http://schemas.microsoft.com/office/drawing/2014/main" id="{429E6F36-AE7E-ECBF-5EF5-84C8AE7FA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443" y="1678708"/>
            <a:ext cx="924435" cy="391196"/>
          </a:xfrm>
          <a:prstGeom prst="rect">
            <a:avLst/>
          </a:prstGeom>
          <a:solidFill>
            <a:schemeClr val="accent4">
              <a:lumMod val="40000"/>
              <a:lumOff val="60000"/>
              <a:alpha val="69803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1.</a:t>
            </a: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等待區</a:t>
            </a:r>
          </a:p>
        </p:txBody>
      </p:sp>
      <p:sp>
        <p:nvSpPr>
          <p:cNvPr id="6" name="Rectangle 79">
            <a:extLst>
              <a:ext uri="{FF2B5EF4-FFF2-40B4-BE49-F238E27FC236}">
                <a16:creationId xmlns:a16="http://schemas.microsoft.com/office/drawing/2014/main" id="{177DF63C-B266-26D5-EA9F-660B63028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115" y="2227449"/>
            <a:ext cx="772751" cy="434078"/>
          </a:xfrm>
          <a:prstGeom prst="rect">
            <a:avLst/>
          </a:prstGeom>
          <a:solidFill>
            <a:srgbClr val="00B0F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3.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物資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發</a:t>
            </a:r>
            <a:r>
              <a:rPr kumimoji="0" lang="en-US" altLang="zh-TW" sz="1200" dirty="0">
                <a:latin typeface="Tw Cen MT"/>
                <a:ea typeface="標楷體" pitchFamily="65" charset="-120"/>
              </a:rPr>
              <a:t>(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儲</a:t>
            </a:r>
            <a:r>
              <a:rPr kumimoji="0" lang="en-US" altLang="zh-TW" sz="1200" dirty="0">
                <a:latin typeface="Tw Cen MT"/>
                <a:ea typeface="標楷體" pitchFamily="65" charset="-120"/>
              </a:rPr>
              <a:t>)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32" name="Rectangle 79">
            <a:extLst>
              <a:ext uri="{FF2B5EF4-FFF2-40B4-BE49-F238E27FC236}">
                <a16:creationId xmlns:a16="http://schemas.microsoft.com/office/drawing/2014/main" id="{79BCE609-6957-5EFE-5FA1-51172796B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7130" y="2227449"/>
            <a:ext cx="682968" cy="434078"/>
          </a:xfrm>
          <a:prstGeom prst="rect">
            <a:avLst/>
          </a:prstGeom>
          <a:solidFill>
            <a:schemeClr val="accent2">
              <a:lumMod val="20000"/>
              <a:lumOff val="8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>
                <a:latin typeface="+mn-lt"/>
                <a:ea typeface="標楷體" pitchFamily="65" charset="-120"/>
              </a:rPr>
              <a:t>2.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dirty="0">
                <a:latin typeface="+mn-lt"/>
                <a:ea typeface="標楷體" pitchFamily="65" charset="-120"/>
              </a:rPr>
              <a:t>登記編管區</a:t>
            </a:r>
          </a:p>
        </p:txBody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BCC2E030-39ED-D572-C5FF-AF3B4C411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7246" y="2214369"/>
            <a:ext cx="1853851" cy="750304"/>
          </a:xfrm>
          <a:prstGeom prst="rect">
            <a:avLst/>
          </a:prstGeom>
          <a:solidFill>
            <a:srgbClr val="9999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家庭寢室區</a:t>
            </a:r>
            <a:endParaRPr kumimoji="0" lang="zh-TW" altLang="en-US" sz="1200" b="1" dirty="0">
              <a:solidFill>
                <a:srgbClr val="FFFF00"/>
              </a:solidFill>
              <a:latin typeface="Tw Cen MT"/>
              <a:ea typeface="標楷體" pitchFamily="65" charset="-120"/>
            </a:endParaRPr>
          </a:p>
        </p:txBody>
      </p:sp>
      <p:sp>
        <p:nvSpPr>
          <p:cNvPr id="38" name="Rectangle 29">
            <a:extLst>
              <a:ext uri="{FF2B5EF4-FFF2-40B4-BE49-F238E27FC236}">
                <a16:creationId xmlns:a16="http://schemas.microsoft.com/office/drawing/2014/main" id="{35882C92-12D2-DDE2-6F47-86B9291D6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207" y="5285541"/>
            <a:ext cx="1797841" cy="750303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0" lang="en-US" altLang="zh-TW" b="1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男寢區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endParaRPr kumimoji="0"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98CF63EB-32BE-E39C-F32B-7B3C42432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069" y="5284881"/>
            <a:ext cx="1797841" cy="750963"/>
          </a:xfrm>
          <a:prstGeom prst="rect">
            <a:avLst/>
          </a:prstGeom>
          <a:solidFill>
            <a:srgbClr val="9966FF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特別照護寢區</a:t>
            </a:r>
            <a:endParaRPr kumimoji="0"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1C6BBB11-6F5C-20FC-19CB-5B3777DF21AA}"/>
              </a:ext>
            </a:extLst>
          </p:cNvPr>
          <p:cNvSpPr/>
          <p:nvPr/>
        </p:nvSpPr>
        <p:spPr>
          <a:xfrm>
            <a:off x="6613956" y="3089234"/>
            <a:ext cx="868844" cy="21019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用餐區暨公共休息區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93B33170-4E1A-F1F5-7CF2-00D82FF5C838}"/>
              </a:ext>
            </a:extLst>
          </p:cNvPr>
          <p:cNvSpPr/>
          <p:nvPr/>
        </p:nvSpPr>
        <p:spPr>
          <a:xfrm>
            <a:off x="5471539" y="6166322"/>
            <a:ext cx="1272552" cy="377653"/>
          </a:xfrm>
          <a:prstGeom prst="rect">
            <a:avLst/>
          </a:prstGeom>
          <a:solidFill>
            <a:srgbClr val="33CC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垃圾暫時</a:t>
            </a:r>
            <a:endParaRPr lang="en-US" altLang="zh-TW" sz="11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放置區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B978175F-B208-E5EE-F79E-10227FEEA335}"/>
              </a:ext>
            </a:extLst>
          </p:cNvPr>
          <p:cNvSpPr/>
          <p:nvPr/>
        </p:nvSpPr>
        <p:spPr>
          <a:xfrm>
            <a:off x="7198501" y="6179994"/>
            <a:ext cx="1189923" cy="3639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寵物</a:t>
            </a:r>
            <a:endParaRPr kumimoji="0" lang="en-US" altLang="zh-TW" sz="1000" dirty="0">
              <a:solidFill>
                <a:schemeClr val="tx1"/>
              </a:solidFill>
              <a:latin typeface="+mn-lt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收容區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09F39DB3-A005-6C12-AEB2-17C6A1748B97}"/>
              </a:ext>
            </a:extLst>
          </p:cNvPr>
          <p:cNvSpPr/>
          <p:nvPr/>
        </p:nvSpPr>
        <p:spPr>
          <a:xfrm>
            <a:off x="999626" y="2582338"/>
            <a:ext cx="675320" cy="8782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秩序維護哨站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94489611-73EF-609D-5DDB-CF6BDC203D2E}"/>
              </a:ext>
            </a:extLst>
          </p:cNvPr>
          <p:cNvSpPr/>
          <p:nvPr/>
        </p:nvSpPr>
        <p:spPr>
          <a:xfrm>
            <a:off x="1093127" y="4830631"/>
            <a:ext cx="675320" cy="554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聯合服務中心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7EA3215C-1CDC-9FBE-C327-AD143A3961B9}"/>
              </a:ext>
            </a:extLst>
          </p:cNvPr>
          <p:cNvSpPr/>
          <p:nvPr/>
        </p:nvSpPr>
        <p:spPr>
          <a:xfrm>
            <a:off x="1098794" y="5509749"/>
            <a:ext cx="675320" cy="510529"/>
          </a:xfrm>
          <a:prstGeom prst="rect">
            <a:avLst/>
          </a:prstGeom>
          <a:solidFill>
            <a:srgbClr val="3366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100" dirty="0">
                <a:solidFill>
                  <a:schemeClr val="tx1"/>
                </a:solidFill>
                <a:ea typeface="標楷體" pitchFamily="65" charset="-120"/>
              </a:rPr>
              <a:t>工作人員會議暨休息區</a:t>
            </a:r>
            <a:endParaRPr kumimoji="0" lang="zh-TW" altLang="en-US" sz="1100" dirty="0">
              <a:solidFill>
                <a:schemeClr val="tx1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46" name="Rectangle 37">
            <a:extLst>
              <a:ext uri="{FF2B5EF4-FFF2-40B4-BE49-F238E27FC236}">
                <a16:creationId xmlns:a16="http://schemas.microsoft.com/office/drawing/2014/main" id="{735C9737-22D7-A729-F3ED-E6648F7C9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4970" y="1678707"/>
            <a:ext cx="817507" cy="391197"/>
          </a:xfrm>
          <a:prstGeom prst="rect">
            <a:avLst/>
          </a:prstGeom>
          <a:solidFill>
            <a:srgbClr val="0000FF">
              <a:alpha val="69804"/>
            </a:srgb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vert="horz" wrap="none" anchor="ctr"/>
          <a:lstStyle/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訪客區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47" name="Rectangle 28">
            <a:extLst>
              <a:ext uri="{FF2B5EF4-FFF2-40B4-BE49-F238E27FC236}">
                <a16:creationId xmlns:a16="http://schemas.microsoft.com/office/drawing/2014/main" id="{42A85C68-50D7-B35D-39D9-74B39F71F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4611" y="2227449"/>
            <a:ext cx="1846501" cy="750304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ea typeface="標楷體" pitchFamily="65" charset="-120"/>
              </a:rPr>
              <a:t>女寢區</a:t>
            </a:r>
          </a:p>
        </p:txBody>
      </p:sp>
      <p:sp>
        <p:nvSpPr>
          <p:cNvPr id="48" name="Rectangle 79">
            <a:extLst>
              <a:ext uri="{FF2B5EF4-FFF2-40B4-BE49-F238E27FC236}">
                <a16:creationId xmlns:a16="http://schemas.microsoft.com/office/drawing/2014/main" id="{91ACA48E-6437-B51B-AE00-14D7E11CF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1002" y="3994627"/>
            <a:ext cx="756950" cy="445040"/>
          </a:xfrm>
          <a:prstGeom prst="rect">
            <a:avLst/>
          </a:prstGeom>
          <a:solidFill>
            <a:srgbClr val="FF6699">
              <a:alpha val="69803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400" dirty="0">
                <a:latin typeface="Tw Cen MT"/>
                <a:ea typeface="標楷體" pitchFamily="65" charset="-120"/>
              </a:rPr>
              <a:t>哺集乳</a:t>
            </a:r>
            <a:r>
              <a:rPr lang="zh-TW" altLang="en-US" sz="1400" dirty="0">
                <a:latin typeface="Tw Cen MT"/>
                <a:ea typeface="標楷體" pitchFamily="65" charset="-120"/>
              </a:rPr>
              <a:t>室</a:t>
            </a:r>
            <a:endParaRPr kumimoji="0" lang="en-US" altLang="zh-TW" sz="1400" dirty="0">
              <a:latin typeface="Tw Cen MT"/>
              <a:ea typeface="標楷體" pitchFamily="65" charset="-120"/>
            </a:endParaRPr>
          </a:p>
          <a:p>
            <a:pPr algn="ctr"/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舞台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0"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9" name="Rectangle 37">
            <a:extLst>
              <a:ext uri="{FF2B5EF4-FFF2-40B4-BE49-F238E27FC236}">
                <a16:creationId xmlns:a16="http://schemas.microsoft.com/office/drawing/2014/main" id="{5D5E7462-5153-322A-9E52-842ECA08E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3901" y="3724540"/>
            <a:ext cx="693979" cy="634241"/>
          </a:xfrm>
          <a:prstGeom prst="rect">
            <a:avLst/>
          </a:prstGeom>
          <a:solidFill>
            <a:schemeClr val="accent6">
              <a:lumMod val="40000"/>
              <a:lumOff val="60000"/>
              <a:alpha val="70195"/>
            </a:scheme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醫療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服務區</a:t>
            </a:r>
            <a:endParaRPr kumimoji="0" lang="zh-TW" altLang="en-US" sz="1200" dirty="0">
              <a:latin typeface="Tw Cen MT"/>
              <a:ea typeface="標楷體" pitchFamily="65" charset="-120"/>
            </a:endParaRPr>
          </a:p>
        </p:txBody>
      </p:sp>
      <p:sp>
        <p:nvSpPr>
          <p:cNvPr id="50" name="Rectangle 79">
            <a:extLst>
              <a:ext uri="{FF2B5EF4-FFF2-40B4-BE49-F238E27FC236}">
                <a16:creationId xmlns:a16="http://schemas.microsoft.com/office/drawing/2014/main" id="{2907B812-D56D-27B7-32C1-0E7185C2F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5143" y="3713164"/>
            <a:ext cx="602185" cy="634241"/>
          </a:xfrm>
          <a:prstGeom prst="rect">
            <a:avLst/>
          </a:prstGeom>
          <a:solidFill>
            <a:srgbClr val="FFFF0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兒童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關懷區</a:t>
            </a:r>
          </a:p>
        </p:txBody>
      </p:sp>
      <p:sp>
        <p:nvSpPr>
          <p:cNvPr id="51" name="Rectangle 79">
            <a:extLst>
              <a:ext uri="{FF2B5EF4-FFF2-40B4-BE49-F238E27FC236}">
                <a16:creationId xmlns:a16="http://schemas.microsoft.com/office/drawing/2014/main" id="{536C5C7F-8895-05C6-93B3-A484410AC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6087" y="3713164"/>
            <a:ext cx="748013" cy="634241"/>
          </a:xfrm>
          <a:prstGeom prst="rect">
            <a:avLst/>
          </a:prstGeom>
          <a:solidFill>
            <a:srgbClr val="FF6699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心靈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關懷區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3016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A1FC54-8209-A1A4-5184-1AB0792C9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13763"/>
            <a:ext cx="8116055" cy="867295"/>
          </a:xfrm>
        </p:spPr>
        <p:txBody>
          <a:bodyPr>
            <a:normAutofit/>
          </a:bodyPr>
          <a:lstStyle/>
          <a:p>
            <a:pPr algn="ctr"/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豐洲國小學生活動中心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一樓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避難收容處所配置圖</a:t>
            </a:r>
            <a:endParaRPr lang="zh-TW" altLang="en-US" sz="24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8FB3841-6876-2905-C670-37E3AE5DE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11220" y="79572"/>
            <a:ext cx="4946982" cy="8034335"/>
          </a:xfrm>
          <a:prstGeom prst="rect">
            <a:avLst/>
          </a:prstGeom>
        </p:spPr>
      </p:pic>
      <p:sp>
        <p:nvSpPr>
          <p:cNvPr id="14" name="Rectangle 37">
            <a:extLst>
              <a:ext uri="{FF2B5EF4-FFF2-40B4-BE49-F238E27FC236}">
                <a16:creationId xmlns:a16="http://schemas.microsoft.com/office/drawing/2014/main" id="{408C0E89-284D-F0B0-49A7-B04ACCC08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635" y="5496250"/>
            <a:ext cx="317325" cy="867295"/>
          </a:xfrm>
          <a:prstGeom prst="rect">
            <a:avLst/>
          </a:prstGeom>
          <a:solidFill>
            <a:srgbClr val="92D050">
              <a:alpha val="70195"/>
            </a:srgb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100" dirty="0">
                <a:latin typeface="Tw Cen MT"/>
                <a:ea typeface="標楷體" pitchFamily="65" charset="-120"/>
              </a:rPr>
              <a:t>寵物</a:t>
            </a:r>
            <a:endParaRPr kumimoji="0" lang="en-US" altLang="zh-TW" sz="1100" dirty="0">
              <a:latin typeface="Tw Cen MT"/>
              <a:ea typeface="標楷體" pitchFamily="65" charset="-120"/>
            </a:endParaRPr>
          </a:p>
          <a:p>
            <a:pPr algn="ctr"/>
            <a:r>
              <a:rPr lang="zh-TW" altLang="en-US" sz="1100" dirty="0">
                <a:latin typeface="Tw Cen MT"/>
                <a:ea typeface="標楷體" pitchFamily="65" charset="-120"/>
              </a:rPr>
              <a:t>收容</a:t>
            </a:r>
            <a:r>
              <a:rPr kumimoji="0" lang="zh-TW" altLang="en-US" sz="1100" dirty="0">
                <a:latin typeface="Tw Cen MT"/>
                <a:ea typeface="標楷體" pitchFamily="65" charset="-120"/>
              </a:rPr>
              <a:t>區</a:t>
            </a:r>
          </a:p>
        </p:txBody>
      </p:sp>
      <p:sp>
        <p:nvSpPr>
          <p:cNvPr id="17" name="Rectangle 37">
            <a:extLst>
              <a:ext uri="{FF2B5EF4-FFF2-40B4-BE49-F238E27FC236}">
                <a16:creationId xmlns:a16="http://schemas.microsoft.com/office/drawing/2014/main" id="{4A057324-FEE2-DC48-DAF0-3E4783264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2114" y="2893279"/>
            <a:ext cx="532758" cy="216824"/>
          </a:xfrm>
          <a:prstGeom prst="rect">
            <a:avLst/>
          </a:prstGeom>
          <a:solidFill>
            <a:schemeClr val="accent5">
              <a:lumMod val="60000"/>
              <a:lumOff val="40000"/>
              <a:alpha val="70195"/>
            </a:schemeClr>
          </a:solidFill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b="1" dirty="0">
                <a:latin typeface="Tw Cen MT"/>
                <a:ea typeface="標楷體" pitchFamily="65" charset="-120"/>
              </a:rPr>
              <a:t>入口</a:t>
            </a:r>
            <a:endParaRPr kumimoji="0" lang="en-US" altLang="zh-TW" sz="1200" b="1" dirty="0">
              <a:latin typeface="Tw Cen MT"/>
              <a:ea typeface="標楷體" pitchFamily="65" charset="-120"/>
            </a:endParaRP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9E6B531F-C631-0E4B-08F3-4B95BF18E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4447" y="3199838"/>
            <a:ext cx="363351" cy="229162"/>
          </a:xfrm>
          <a:prstGeom prst="rect">
            <a:avLst/>
          </a:prstGeom>
          <a:solidFill>
            <a:schemeClr val="accent1">
              <a:lumMod val="60000"/>
              <a:lumOff val="40000"/>
              <a:alpha val="52156"/>
            </a:schemeClr>
          </a:solidFill>
          <a:ln>
            <a:noFill/>
          </a:ln>
        </p:spPr>
        <p:txBody>
          <a:bodyPr vert="horz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 dirty="0">
                <a:latin typeface="Tw Cen MT" panose="020B0602020104020603" pitchFamily="34" charset="0"/>
                <a:ea typeface="標楷體" panose="03000509000000000000" pitchFamily="65" charset="-120"/>
              </a:rPr>
              <a:t>男廁</a:t>
            </a:r>
          </a:p>
        </p:txBody>
      </p:sp>
      <p:sp>
        <p:nvSpPr>
          <p:cNvPr id="30" name="Rectangle 37">
            <a:extLst>
              <a:ext uri="{FF2B5EF4-FFF2-40B4-BE49-F238E27FC236}">
                <a16:creationId xmlns:a16="http://schemas.microsoft.com/office/drawing/2014/main" id="{194BE7DD-2CEC-1A8C-850B-F124309A4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3080" y="5441283"/>
            <a:ext cx="159811" cy="363981"/>
          </a:xfrm>
          <a:prstGeom prst="rect">
            <a:avLst/>
          </a:prstGeom>
          <a:noFill/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b="1" dirty="0">
                <a:latin typeface="Tw Cen MT"/>
                <a:ea typeface="標楷體" pitchFamily="65" charset="-120"/>
              </a:rPr>
              <a:t>門</a:t>
            </a:r>
            <a:endParaRPr lang="en-US" altLang="zh-TW" sz="1200" b="1" dirty="0">
              <a:latin typeface="Tw Cen MT"/>
              <a:ea typeface="標楷體" pitchFamily="65" charset="-120"/>
            </a:endParaRPr>
          </a:p>
        </p:txBody>
      </p:sp>
      <p:sp>
        <p:nvSpPr>
          <p:cNvPr id="31" name="Rectangle 37">
            <a:extLst>
              <a:ext uri="{FF2B5EF4-FFF2-40B4-BE49-F238E27FC236}">
                <a16:creationId xmlns:a16="http://schemas.microsoft.com/office/drawing/2014/main" id="{F6DAE780-6421-D6F5-45B0-ADC495F4A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4037" y="5517232"/>
            <a:ext cx="159811" cy="363981"/>
          </a:xfrm>
          <a:prstGeom prst="rect">
            <a:avLst/>
          </a:prstGeom>
          <a:noFill/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b="1" dirty="0">
                <a:latin typeface="Tw Cen MT"/>
                <a:ea typeface="標楷體" pitchFamily="65" charset="-120"/>
              </a:rPr>
              <a:t>門</a:t>
            </a:r>
            <a:endParaRPr lang="en-US" altLang="zh-TW" sz="1200" b="1" dirty="0">
              <a:latin typeface="Tw Cen MT"/>
              <a:ea typeface="標楷體" pitchFamily="65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6D78EB9-8DBC-6BEC-4CBE-F45C06A254D4}"/>
              </a:ext>
            </a:extLst>
          </p:cNvPr>
          <p:cNvSpPr txBox="1"/>
          <p:nvPr/>
        </p:nvSpPr>
        <p:spPr>
          <a:xfrm>
            <a:off x="736040" y="1021303"/>
            <a:ext cx="6822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適災類型：風水震災 管理人：黃春日主任  聯絡電話：</a:t>
            </a:r>
            <a:r>
              <a:rPr lang="en-US" altLang="zh-TW" sz="1400" dirty="0"/>
              <a:t>04-25223351#730</a:t>
            </a:r>
            <a:r>
              <a:rPr lang="zh-TW" altLang="en-US" sz="1400" dirty="0"/>
              <a:t> 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A70F8872-4AA7-05A4-0F33-DDBD05D22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572" y="2816932"/>
            <a:ext cx="363351" cy="229162"/>
          </a:xfrm>
          <a:prstGeom prst="rect">
            <a:avLst/>
          </a:prstGeom>
          <a:solidFill>
            <a:srgbClr val="FF00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 dirty="0">
                <a:latin typeface="Tw Cen MT" panose="020B0602020104020603" pitchFamily="34" charset="0"/>
                <a:ea typeface="標楷體" panose="03000509000000000000" pitchFamily="65" charset="-120"/>
              </a:rPr>
              <a:t>女廁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70B84A48-8F79-2985-16D5-4E6143F63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043" y="5517232"/>
            <a:ext cx="265408" cy="262029"/>
          </a:xfrm>
          <a:prstGeom prst="rect">
            <a:avLst/>
          </a:prstGeom>
        </p:spPr>
      </p:pic>
      <p:sp>
        <p:nvSpPr>
          <p:cNvPr id="27" name="Rectangle 79">
            <a:extLst>
              <a:ext uri="{FF2B5EF4-FFF2-40B4-BE49-F238E27FC236}">
                <a16:creationId xmlns:a16="http://schemas.microsoft.com/office/drawing/2014/main" id="{0FEE36CD-7E8F-9E30-E028-F0B948D9F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0136" y="2176792"/>
            <a:ext cx="708654" cy="391196"/>
          </a:xfrm>
          <a:prstGeom prst="rect">
            <a:avLst/>
          </a:prstGeom>
          <a:solidFill>
            <a:schemeClr val="accent4">
              <a:lumMod val="40000"/>
              <a:lumOff val="60000"/>
              <a:alpha val="69803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100" dirty="0">
                <a:latin typeface="Tw Cen MT"/>
                <a:ea typeface="標楷體" pitchFamily="65" charset="-120"/>
              </a:rPr>
              <a:t>1.</a:t>
            </a:r>
          </a:p>
          <a:p>
            <a:pPr algn="ctr"/>
            <a:r>
              <a:rPr kumimoji="0" lang="zh-TW" altLang="en-US" sz="1100" dirty="0">
                <a:latin typeface="Tw Cen MT"/>
                <a:ea typeface="標楷體" pitchFamily="65" charset="-120"/>
              </a:rPr>
              <a:t>等待區</a:t>
            </a:r>
          </a:p>
        </p:txBody>
      </p:sp>
      <p:sp>
        <p:nvSpPr>
          <p:cNvPr id="29" name="Rectangle 37">
            <a:extLst>
              <a:ext uri="{FF2B5EF4-FFF2-40B4-BE49-F238E27FC236}">
                <a16:creationId xmlns:a16="http://schemas.microsoft.com/office/drawing/2014/main" id="{2E6B25EA-9B63-C452-E0CF-92DFA5304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122" y="2214137"/>
            <a:ext cx="817507" cy="280114"/>
          </a:xfrm>
          <a:prstGeom prst="rect">
            <a:avLst/>
          </a:prstGeom>
          <a:solidFill>
            <a:srgbClr val="0000FF">
              <a:alpha val="69804"/>
            </a:srgb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vert="horz" wrap="none" anchor="ctr"/>
          <a:lstStyle/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訪客區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32" name="Rectangle 79">
            <a:extLst>
              <a:ext uri="{FF2B5EF4-FFF2-40B4-BE49-F238E27FC236}">
                <a16:creationId xmlns:a16="http://schemas.microsoft.com/office/drawing/2014/main" id="{FD3FF77B-1273-A510-291D-0692DCA9F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1898" y="2590634"/>
            <a:ext cx="772751" cy="434078"/>
          </a:xfrm>
          <a:prstGeom prst="rect">
            <a:avLst/>
          </a:prstGeom>
          <a:solidFill>
            <a:srgbClr val="00B0F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3.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物資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發放區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33" name="Rectangle 79">
            <a:extLst>
              <a:ext uri="{FF2B5EF4-FFF2-40B4-BE49-F238E27FC236}">
                <a16:creationId xmlns:a16="http://schemas.microsoft.com/office/drawing/2014/main" id="{4C71377C-232E-B527-85FF-3865D8A12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2037" y="2598305"/>
            <a:ext cx="604494" cy="434078"/>
          </a:xfrm>
          <a:prstGeom prst="rect">
            <a:avLst/>
          </a:prstGeom>
          <a:solidFill>
            <a:schemeClr val="accent2">
              <a:lumMod val="20000"/>
              <a:lumOff val="8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>
                <a:latin typeface="+mn-lt"/>
                <a:ea typeface="標楷體" pitchFamily="65" charset="-120"/>
              </a:rPr>
              <a:t>2.</a:t>
            </a:r>
            <a:r>
              <a:rPr kumimoji="0" lang="zh-TW" altLang="en-US" sz="1200" dirty="0">
                <a:latin typeface="+mn-lt"/>
                <a:ea typeface="標楷體" pitchFamily="65" charset="-120"/>
              </a:rPr>
              <a:t>登記</a:t>
            </a:r>
            <a:endParaRPr kumimoji="0" lang="en-US" altLang="zh-TW" sz="1200" dirty="0">
              <a:latin typeface="+mn-lt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dirty="0">
                <a:latin typeface="+mn-lt"/>
                <a:ea typeface="標楷體" pitchFamily="65" charset="-120"/>
              </a:rPr>
              <a:t>編管區</a:t>
            </a:r>
          </a:p>
        </p:txBody>
      </p:sp>
      <p:sp>
        <p:nvSpPr>
          <p:cNvPr id="34" name="Rectangle 79">
            <a:extLst>
              <a:ext uri="{FF2B5EF4-FFF2-40B4-BE49-F238E27FC236}">
                <a16:creationId xmlns:a16="http://schemas.microsoft.com/office/drawing/2014/main" id="{0A3AD0A1-2A9A-13CD-B039-9F7FD8E1C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1344" y="2574685"/>
            <a:ext cx="772751" cy="434078"/>
          </a:xfrm>
          <a:prstGeom prst="rect">
            <a:avLst/>
          </a:prstGeom>
          <a:solidFill>
            <a:srgbClr val="33CCFF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3.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物資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儲放區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8A56CD6B-EF40-9C6C-F56D-64A750CD6B67}"/>
              </a:ext>
            </a:extLst>
          </p:cNvPr>
          <p:cNvSpPr/>
          <p:nvPr/>
        </p:nvSpPr>
        <p:spPr>
          <a:xfrm>
            <a:off x="1269635" y="4560713"/>
            <a:ext cx="317325" cy="867295"/>
          </a:xfrm>
          <a:prstGeom prst="rect">
            <a:avLst/>
          </a:prstGeom>
          <a:solidFill>
            <a:srgbClr val="33CC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垃圾暫時</a:t>
            </a:r>
            <a:endParaRPr lang="en-US" altLang="zh-TW" sz="11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放置區</a:t>
            </a:r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DF026378-137C-6417-B2EE-C2FB2840D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842" y="3570316"/>
            <a:ext cx="604495" cy="982081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ea typeface="標楷體" pitchFamily="65" charset="-120"/>
              </a:rPr>
              <a:t>女寢區</a:t>
            </a:r>
          </a:p>
        </p:txBody>
      </p:sp>
      <p:sp>
        <p:nvSpPr>
          <p:cNvPr id="37" name="Rectangle 79">
            <a:extLst>
              <a:ext uri="{FF2B5EF4-FFF2-40B4-BE49-F238E27FC236}">
                <a16:creationId xmlns:a16="http://schemas.microsoft.com/office/drawing/2014/main" id="{C9EADCF4-9D31-9783-EC5C-C952C8226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2228" y="4580432"/>
            <a:ext cx="604495" cy="455238"/>
          </a:xfrm>
          <a:prstGeom prst="rect">
            <a:avLst/>
          </a:prstGeom>
          <a:solidFill>
            <a:srgbClr val="FF6699">
              <a:alpha val="69803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0" lang="en-US" altLang="zh-TW" sz="11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100" dirty="0">
                <a:latin typeface="Tw Cen MT"/>
                <a:ea typeface="標楷體" pitchFamily="65" charset="-120"/>
              </a:rPr>
              <a:t>哺集</a:t>
            </a:r>
            <a:endParaRPr kumimoji="0" lang="en-US" altLang="zh-TW" sz="11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100" dirty="0">
                <a:latin typeface="Tw Cen MT"/>
                <a:ea typeface="標楷體" pitchFamily="65" charset="-120"/>
              </a:rPr>
              <a:t>乳</a:t>
            </a:r>
            <a:r>
              <a:rPr lang="zh-TW" altLang="en-US" sz="1100" dirty="0">
                <a:latin typeface="Tw Cen MT"/>
                <a:ea typeface="標楷體" pitchFamily="65" charset="-120"/>
              </a:rPr>
              <a:t>室</a:t>
            </a:r>
            <a:endParaRPr kumimoji="0" lang="en-US" altLang="zh-TW" sz="1100" dirty="0">
              <a:latin typeface="Tw Cen MT"/>
              <a:ea typeface="標楷體" pitchFamily="65" charset="-120"/>
            </a:endParaRPr>
          </a:p>
          <a:p>
            <a:pPr algn="ctr"/>
            <a:endParaRPr kumimoji="0"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93A767EB-90CE-CCEF-92DF-FF2F61B78A55}"/>
              </a:ext>
            </a:extLst>
          </p:cNvPr>
          <p:cNvSpPr/>
          <p:nvPr/>
        </p:nvSpPr>
        <p:spPr>
          <a:xfrm>
            <a:off x="2225744" y="3736209"/>
            <a:ext cx="363352" cy="5262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秩序維護哨站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D4E9CF5-2FEA-2C4D-CBC3-766ABCF8C17D}"/>
              </a:ext>
            </a:extLst>
          </p:cNvPr>
          <p:cNvSpPr/>
          <p:nvPr/>
        </p:nvSpPr>
        <p:spPr>
          <a:xfrm>
            <a:off x="2122185" y="4428445"/>
            <a:ext cx="317325" cy="4117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聯合服務中心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8B838DB-F012-31F6-4B21-5D88AFB9127A}"/>
              </a:ext>
            </a:extLst>
          </p:cNvPr>
          <p:cNvSpPr/>
          <p:nvPr/>
        </p:nvSpPr>
        <p:spPr>
          <a:xfrm>
            <a:off x="2706377" y="4915627"/>
            <a:ext cx="532758" cy="510529"/>
          </a:xfrm>
          <a:prstGeom prst="rect">
            <a:avLst/>
          </a:prstGeom>
          <a:solidFill>
            <a:srgbClr val="3366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100" dirty="0">
                <a:solidFill>
                  <a:schemeClr val="tx1"/>
                </a:solidFill>
                <a:ea typeface="標楷體" pitchFamily="65" charset="-120"/>
              </a:rPr>
              <a:t>工作人員會議暨休息區</a:t>
            </a:r>
            <a:endParaRPr kumimoji="0" lang="zh-TW" altLang="en-US" sz="1100" dirty="0">
              <a:solidFill>
                <a:schemeClr val="tx1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42" name="Rectangle 28">
            <a:extLst>
              <a:ext uri="{FF2B5EF4-FFF2-40B4-BE49-F238E27FC236}">
                <a16:creationId xmlns:a16="http://schemas.microsoft.com/office/drawing/2014/main" id="{4DFE2323-683B-850F-B18B-1B86674FA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324" y="5234752"/>
            <a:ext cx="1540773" cy="549594"/>
          </a:xfrm>
          <a:prstGeom prst="rect">
            <a:avLst/>
          </a:prstGeom>
          <a:solidFill>
            <a:srgbClr val="9999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家庭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寢室區</a:t>
            </a:r>
            <a:endParaRPr kumimoji="0" lang="zh-TW" altLang="en-US" sz="1200" b="1" dirty="0">
              <a:solidFill>
                <a:srgbClr val="FFFF00"/>
              </a:solidFill>
              <a:latin typeface="Tw Cen MT"/>
              <a:ea typeface="標楷體" pitchFamily="65" charset="-120"/>
            </a:endParaRPr>
          </a:p>
        </p:txBody>
      </p:sp>
      <p:sp>
        <p:nvSpPr>
          <p:cNvPr id="43" name="Rectangle 29">
            <a:extLst>
              <a:ext uri="{FF2B5EF4-FFF2-40B4-BE49-F238E27FC236}">
                <a16:creationId xmlns:a16="http://schemas.microsoft.com/office/drawing/2014/main" id="{951CE417-34A4-F617-4E60-19777A93F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685" y="3152197"/>
            <a:ext cx="1406116" cy="510530"/>
          </a:xfrm>
          <a:prstGeom prst="rect">
            <a:avLst/>
          </a:prstGeom>
          <a:solidFill>
            <a:srgbClr val="9966FF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特別照護寢區</a:t>
            </a:r>
            <a:endParaRPr kumimoji="0"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4" name="Rectangle 37">
            <a:extLst>
              <a:ext uri="{FF2B5EF4-FFF2-40B4-BE49-F238E27FC236}">
                <a16:creationId xmlns:a16="http://schemas.microsoft.com/office/drawing/2014/main" id="{30571A0F-FEF6-4212-2FFE-026AC7571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5590" y="4277441"/>
            <a:ext cx="394808" cy="447704"/>
          </a:xfrm>
          <a:prstGeom prst="rect">
            <a:avLst/>
          </a:prstGeom>
          <a:solidFill>
            <a:schemeClr val="accent6">
              <a:lumMod val="40000"/>
              <a:lumOff val="60000"/>
              <a:alpha val="70195"/>
            </a:scheme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醫療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服務區</a:t>
            </a:r>
            <a:endParaRPr kumimoji="0" lang="zh-TW" altLang="en-US" sz="1200" dirty="0">
              <a:latin typeface="Tw Cen MT"/>
              <a:ea typeface="標楷體" pitchFamily="65" charset="-120"/>
            </a:endParaRPr>
          </a:p>
        </p:txBody>
      </p:sp>
      <p:sp>
        <p:nvSpPr>
          <p:cNvPr id="45" name="Rectangle 79">
            <a:extLst>
              <a:ext uri="{FF2B5EF4-FFF2-40B4-BE49-F238E27FC236}">
                <a16:creationId xmlns:a16="http://schemas.microsoft.com/office/drawing/2014/main" id="{3B121F6D-2C82-1C7F-1FAC-76AD2C7AF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863" y="4277441"/>
            <a:ext cx="342586" cy="447704"/>
          </a:xfrm>
          <a:prstGeom prst="rect">
            <a:avLst/>
          </a:prstGeom>
          <a:solidFill>
            <a:srgbClr val="FFFF0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兒童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關懷區</a:t>
            </a:r>
          </a:p>
        </p:txBody>
      </p:sp>
      <p:sp>
        <p:nvSpPr>
          <p:cNvPr id="46" name="Rectangle 79">
            <a:extLst>
              <a:ext uri="{FF2B5EF4-FFF2-40B4-BE49-F238E27FC236}">
                <a16:creationId xmlns:a16="http://schemas.microsoft.com/office/drawing/2014/main" id="{42A46939-8370-D855-F529-A41DA4031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0615" y="4293517"/>
            <a:ext cx="425548" cy="447704"/>
          </a:xfrm>
          <a:prstGeom prst="rect">
            <a:avLst/>
          </a:prstGeom>
          <a:solidFill>
            <a:srgbClr val="FF6699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心靈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關懷區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DB873EE6-804F-A4D9-4B7F-97A0B686541B}"/>
              </a:ext>
            </a:extLst>
          </p:cNvPr>
          <p:cNvSpPr/>
          <p:nvPr/>
        </p:nvSpPr>
        <p:spPr>
          <a:xfrm>
            <a:off x="5442126" y="3768590"/>
            <a:ext cx="683614" cy="1886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用餐區暨公共休息區</a:t>
            </a:r>
          </a:p>
        </p:txBody>
      </p:sp>
      <p:sp>
        <p:nvSpPr>
          <p:cNvPr id="48" name="Rectangle 29">
            <a:extLst>
              <a:ext uri="{FF2B5EF4-FFF2-40B4-BE49-F238E27FC236}">
                <a16:creationId xmlns:a16="http://schemas.microsoft.com/office/drawing/2014/main" id="{A866B047-DE0A-684B-CBB2-776A3F5D6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4037" y="3161896"/>
            <a:ext cx="1103271" cy="493720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0" lang="en-US" altLang="zh-TW" b="1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男寢區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endParaRPr kumimoji="0"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0520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40D0C71-CA9D-85BF-C024-BFBA79B47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551723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E772D199-0ADD-DE3F-1626-B0BFD7764B32}"/>
              </a:ext>
            </a:extLst>
          </p:cNvPr>
          <p:cNvSpPr txBox="1"/>
          <p:nvPr/>
        </p:nvSpPr>
        <p:spPr>
          <a:xfrm>
            <a:off x="1547664" y="344524"/>
            <a:ext cx="6048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豐洲國小操場避難收容處所配置圖</a:t>
            </a:r>
            <a:endParaRPr lang="zh-TW" altLang="en-US" sz="24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7C2082A-C3E1-ADD4-FF66-78D8561A5DD8}"/>
              </a:ext>
            </a:extLst>
          </p:cNvPr>
          <p:cNvSpPr txBox="1"/>
          <p:nvPr/>
        </p:nvSpPr>
        <p:spPr>
          <a:xfrm>
            <a:off x="1547664" y="836712"/>
            <a:ext cx="6822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適災類型：震災 管理人：黃春日主任  聯絡電話：</a:t>
            </a:r>
            <a:r>
              <a:rPr lang="en-US" altLang="zh-TW" sz="1400" dirty="0"/>
              <a:t>04-25223351#730</a:t>
            </a:r>
            <a:r>
              <a:rPr lang="zh-TW" altLang="en-US" sz="1400" dirty="0"/>
              <a:t> 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Rectangle 79">
            <a:extLst>
              <a:ext uri="{FF2B5EF4-FFF2-40B4-BE49-F238E27FC236}">
                <a16:creationId xmlns:a16="http://schemas.microsoft.com/office/drawing/2014/main" id="{60A4BE7E-61B8-0B40-5639-2DDFCA972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800" y="5662308"/>
            <a:ext cx="630948" cy="358980"/>
          </a:xfrm>
          <a:prstGeom prst="rect">
            <a:avLst/>
          </a:prstGeom>
          <a:solidFill>
            <a:schemeClr val="accent4">
              <a:lumMod val="40000"/>
              <a:lumOff val="60000"/>
              <a:alpha val="69803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1.</a:t>
            </a: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等待區</a:t>
            </a:r>
          </a:p>
        </p:txBody>
      </p:sp>
      <p:sp>
        <p:nvSpPr>
          <p:cNvPr id="8" name="Rectangle 79">
            <a:extLst>
              <a:ext uri="{FF2B5EF4-FFF2-40B4-BE49-F238E27FC236}">
                <a16:creationId xmlns:a16="http://schemas.microsoft.com/office/drawing/2014/main" id="{A1D4C0E9-4148-19CD-939B-BE0035F1E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990" y="5182161"/>
            <a:ext cx="647611" cy="337455"/>
          </a:xfrm>
          <a:prstGeom prst="rect">
            <a:avLst/>
          </a:prstGeom>
          <a:solidFill>
            <a:schemeClr val="accent2">
              <a:lumMod val="20000"/>
              <a:lumOff val="8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>
                <a:latin typeface="+mn-lt"/>
                <a:ea typeface="標楷體" pitchFamily="65" charset="-120"/>
              </a:rPr>
              <a:t>2.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dirty="0">
                <a:latin typeface="+mn-lt"/>
                <a:ea typeface="標楷體" pitchFamily="65" charset="-120"/>
              </a:rPr>
              <a:t>登記編管區</a:t>
            </a:r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3D0CF785-DE63-0F42-55B2-73781AF26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442" y="5988103"/>
            <a:ext cx="647610" cy="428961"/>
          </a:xfrm>
          <a:prstGeom prst="rect">
            <a:avLst/>
          </a:prstGeom>
          <a:solidFill>
            <a:srgbClr val="0000FF">
              <a:alpha val="69804"/>
            </a:srgb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vert="horz" wrap="none" anchor="ctr"/>
          <a:lstStyle/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訪客區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10" name="Rectangle 79">
            <a:extLst>
              <a:ext uri="{FF2B5EF4-FFF2-40B4-BE49-F238E27FC236}">
                <a16:creationId xmlns:a16="http://schemas.microsoft.com/office/drawing/2014/main" id="{1CAC2B47-BA80-C3A4-6A85-577F9C7AB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3617" y="4800390"/>
            <a:ext cx="663983" cy="376035"/>
          </a:xfrm>
          <a:prstGeom prst="rect">
            <a:avLst/>
          </a:prstGeom>
          <a:solidFill>
            <a:srgbClr val="00B0F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3.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物資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發放區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11" name="Rectangle 79">
            <a:extLst>
              <a:ext uri="{FF2B5EF4-FFF2-40B4-BE49-F238E27FC236}">
                <a16:creationId xmlns:a16="http://schemas.microsoft.com/office/drawing/2014/main" id="{2683900C-51A1-8398-554B-CE1E514AB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103" y="5707626"/>
            <a:ext cx="716032" cy="381048"/>
          </a:xfrm>
          <a:prstGeom prst="rect">
            <a:avLst/>
          </a:prstGeom>
          <a:solidFill>
            <a:srgbClr val="33CCFF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3.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物資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儲放區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3FE33BA-5AC8-40C5-FD40-49368BB2D10D}"/>
              </a:ext>
            </a:extLst>
          </p:cNvPr>
          <p:cNvSpPr/>
          <p:nvPr/>
        </p:nvSpPr>
        <p:spPr>
          <a:xfrm>
            <a:off x="5242713" y="6412835"/>
            <a:ext cx="916875" cy="445164"/>
          </a:xfrm>
          <a:prstGeom prst="rect">
            <a:avLst/>
          </a:prstGeom>
          <a:solidFill>
            <a:srgbClr val="33CC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垃圾暫時</a:t>
            </a:r>
            <a:endParaRPr lang="en-US" altLang="zh-TW" sz="11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放置區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2D470E6-B8DC-EA73-569D-7B2F547610E6}"/>
              </a:ext>
            </a:extLst>
          </p:cNvPr>
          <p:cNvSpPr/>
          <p:nvPr/>
        </p:nvSpPr>
        <p:spPr>
          <a:xfrm>
            <a:off x="6516216" y="5676953"/>
            <a:ext cx="863393" cy="4117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寵物</a:t>
            </a:r>
            <a:endParaRPr kumimoji="0" lang="en-US" altLang="zh-TW" sz="1000" dirty="0">
              <a:solidFill>
                <a:schemeClr val="tx1"/>
              </a:solidFill>
              <a:latin typeface="+mn-lt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收容區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579F7CF-096B-B378-D4C9-28349595FDAF}"/>
              </a:ext>
            </a:extLst>
          </p:cNvPr>
          <p:cNvSpPr/>
          <p:nvPr/>
        </p:nvSpPr>
        <p:spPr>
          <a:xfrm>
            <a:off x="621886" y="3829775"/>
            <a:ext cx="721293" cy="41172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秩序維護哨站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2E9156E-8D4E-F571-74EE-54FAFDB2458A}"/>
              </a:ext>
            </a:extLst>
          </p:cNvPr>
          <p:cNvSpPr/>
          <p:nvPr/>
        </p:nvSpPr>
        <p:spPr>
          <a:xfrm>
            <a:off x="0" y="3233329"/>
            <a:ext cx="1391424" cy="391342"/>
          </a:xfrm>
          <a:prstGeom prst="rect">
            <a:avLst/>
          </a:prstGeom>
          <a:solidFill>
            <a:srgbClr val="3366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100" dirty="0">
                <a:solidFill>
                  <a:schemeClr val="tx1"/>
                </a:solidFill>
                <a:ea typeface="標楷體" pitchFamily="65" charset="-120"/>
              </a:rPr>
              <a:t>工作人員會議暨休息區</a:t>
            </a:r>
            <a:endParaRPr kumimoji="0" lang="zh-TW" altLang="en-US" sz="1100" dirty="0">
              <a:solidFill>
                <a:schemeClr val="tx1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6" name="Rectangle 79">
            <a:extLst>
              <a:ext uri="{FF2B5EF4-FFF2-40B4-BE49-F238E27FC236}">
                <a16:creationId xmlns:a16="http://schemas.microsoft.com/office/drawing/2014/main" id="{FDF4385C-49E4-A69A-AE51-2D3F7F601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9068" y="3622353"/>
            <a:ext cx="675320" cy="482247"/>
          </a:xfrm>
          <a:prstGeom prst="rect">
            <a:avLst/>
          </a:prstGeom>
          <a:solidFill>
            <a:srgbClr val="FF6699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心靈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關懷區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Rectangle 79">
            <a:extLst>
              <a:ext uri="{FF2B5EF4-FFF2-40B4-BE49-F238E27FC236}">
                <a16:creationId xmlns:a16="http://schemas.microsoft.com/office/drawing/2014/main" id="{9D293664-3E60-3CEC-9EFD-E176E0954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0456" y="4090654"/>
            <a:ext cx="675320" cy="391341"/>
          </a:xfrm>
          <a:prstGeom prst="rect">
            <a:avLst/>
          </a:prstGeom>
          <a:solidFill>
            <a:srgbClr val="FFFF0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兒童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關懷區</a:t>
            </a:r>
          </a:p>
        </p:txBody>
      </p:sp>
      <p:sp>
        <p:nvSpPr>
          <p:cNvPr id="18" name="Rectangle 37">
            <a:extLst>
              <a:ext uri="{FF2B5EF4-FFF2-40B4-BE49-F238E27FC236}">
                <a16:creationId xmlns:a16="http://schemas.microsoft.com/office/drawing/2014/main" id="{A25F8D76-7DAA-4107-F338-36CB03A3D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6936" y="3215375"/>
            <a:ext cx="675320" cy="391341"/>
          </a:xfrm>
          <a:prstGeom prst="rect">
            <a:avLst/>
          </a:prstGeom>
          <a:solidFill>
            <a:schemeClr val="accent6">
              <a:lumMod val="40000"/>
              <a:lumOff val="60000"/>
              <a:alpha val="70195"/>
            </a:scheme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醫療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服務區</a:t>
            </a:r>
            <a:endParaRPr kumimoji="0" lang="zh-TW" altLang="en-US" sz="1200" dirty="0">
              <a:latin typeface="Tw Cen MT"/>
              <a:ea typeface="標楷體" pitchFamily="65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3DE0508-73A8-87EB-C775-753736755EB1}"/>
              </a:ext>
            </a:extLst>
          </p:cNvPr>
          <p:cNvSpPr/>
          <p:nvPr/>
        </p:nvSpPr>
        <p:spPr>
          <a:xfrm>
            <a:off x="-3477" y="3853844"/>
            <a:ext cx="295702" cy="164473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用餐區暨公共休息區</a:t>
            </a: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D4786569-A131-2B97-A98B-BF5564360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630" y="2578295"/>
            <a:ext cx="873553" cy="485091"/>
          </a:xfrm>
          <a:prstGeom prst="rect">
            <a:avLst/>
          </a:prstGeom>
          <a:solidFill>
            <a:srgbClr val="9966FF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特別照</a:t>
            </a:r>
            <a:endParaRPr kumimoji="0"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kumimoji="0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護寢區</a:t>
            </a:r>
            <a:endParaRPr kumimoji="0"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Rectangle 37">
            <a:extLst>
              <a:ext uri="{FF2B5EF4-FFF2-40B4-BE49-F238E27FC236}">
                <a16:creationId xmlns:a16="http://schemas.microsoft.com/office/drawing/2014/main" id="{28347463-1AD9-10C7-016B-B94F3F01D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9510" y="5791824"/>
            <a:ext cx="360407" cy="181981"/>
          </a:xfrm>
          <a:prstGeom prst="rect">
            <a:avLst/>
          </a:prstGeom>
          <a:solidFill>
            <a:schemeClr val="accent5">
              <a:lumMod val="60000"/>
              <a:lumOff val="40000"/>
              <a:alpha val="70195"/>
            </a:schemeClr>
          </a:solidFill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600" b="1" dirty="0">
                <a:latin typeface="Tw Cen MT"/>
                <a:ea typeface="標楷體" pitchFamily="65" charset="-120"/>
              </a:rPr>
              <a:t>入口</a:t>
            </a:r>
            <a:endParaRPr kumimoji="0" lang="en-US" altLang="zh-TW" sz="1600" b="1" dirty="0">
              <a:latin typeface="Tw Cen MT"/>
              <a:ea typeface="標楷體" pitchFamily="65" charset="-120"/>
            </a:endParaRPr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75E048F7-74AE-1322-8402-6CC784CB2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5753" y="3176259"/>
            <a:ext cx="991916" cy="1624131"/>
          </a:xfrm>
          <a:prstGeom prst="rect">
            <a:avLst/>
          </a:prstGeom>
          <a:solidFill>
            <a:srgbClr val="9999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家庭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寢室區</a:t>
            </a:r>
            <a:endParaRPr kumimoji="0" lang="zh-TW" altLang="en-US" sz="1200" b="1" dirty="0">
              <a:solidFill>
                <a:srgbClr val="FFFF00"/>
              </a:solidFill>
              <a:latin typeface="Tw Cen MT"/>
              <a:ea typeface="標楷體" pitchFamily="65" charset="-120"/>
            </a:endParaRPr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28FC25F3-4666-D231-FBC4-69E923AAD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7424" y="3622353"/>
            <a:ext cx="868831" cy="973642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0" lang="en-US" altLang="zh-TW" b="1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男寢區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endParaRPr kumimoji="0"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7825D478-D20A-9FED-0944-60C3F0DD1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0409" y="2800639"/>
            <a:ext cx="841643" cy="821714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女寢區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25" name="Rectangle 79">
            <a:extLst>
              <a:ext uri="{FF2B5EF4-FFF2-40B4-BE49-F238E27FC236}">
                <a16:creationId xmlns:a16="http://schemas.microsoft.com/office/drawing/2014/main" id="{30A1F11E-C5F6-810C-9E58-081640BEB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0278" y="3597877"/>
            <a:ext cx="841643" cy="463796"/>
          </a:xfrm>
          <a:prstGeom prst="rect">
            <a:avLst/>
          </a:prstGeom>
          <a:solidFill>
            <a:srgbClr val="FF6699">
              <a:alpha val="69803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哺集乳區</a:t>
            </a:r>
            <a:endParaRPr kumimoji="0" lang="zh-TW" altLang="en-US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Rectangle 29">
            <a:extLst>
              <a:ext uri="{FF2B5EF4-FFF2-40B4-BE49-F238E27FC236}">
                <a16:creationId xmlns:a16="http://schemas.microsoft.com/office/drawing/2014/main" id="{F97AB3B4-4AB4-2587-DC1C-DDCB1F077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7299" y="6440321"/>
            <a:ext cx="692973" cy="411720"/>
          </a:xfrm>
          <a:prstGeom prst="rect">
            <a:avLst/>
          </a:prstGeom>
          <a:solidFill>
            <a:srgbClr val="FF00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 dirty="0">
                <a:latin typeface="Tw Cen MT" panose="020B0602020104020603" pitchFamily="34" charset="0"/>
                <a:ea typeface="標楷體" panose="03000509000000000000" pitchFamily="65" charset="-120"/>
              </a:rPr>
              <a:t>流動廁所</a:t>
            </a:r>
          </a:p>
        </p:txBody>
      </p:sp>
    </p:spTree>
    <p:extLst>
      <p:ext uri="{BB962C8B-B14F-4D97-AF65-F5344CB8AC3E}">
        <p14:creationId xmlns:p14="http://schemas.microsoft.com/office/powerpoint/2010/main" val="3368126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059429-5CB1-4D7D-BCA4-9FDF79A38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708" y="405219"/>
            <a:ext cx="7886700" cy="823954"/>
          </a:xfrm>
        </p:spPr>
        <p:txBody>
          <a:bodyPr>
            <a:normAutofit/>
          </a:bodyPr>
          <a:lstStyle/>
          <a:p>
            <a:pPr algn="ctr"/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北庄社區活動中心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一樓</a:t>
            </a:r>
            <a:r>
              <a:rPr lang="en-US" altLang="zh-TW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避難收容處所配置圖</a:t>
            </a:r>
            <a:endParaRPr lang="zh-TW" altLang="en-US" sz="2400" dirty="0"/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B785AC70-8869-40BE-B5D2-D49225DD4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1844824"/>
            <a:ext cx="7638932" cy="3994025"/>
          </a:xfrm>
          <a:prstGeom prst="rect">
            <a:avLst/>
          </a:prstGeom>
          <a:noFill/>
          <a:ln w="38100">
            <a:solidFill>
              <a:srgbClr val="99CC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0" lang="zh-TW" altLang="en-US" dirty="0">
              <a:latin typeface="Tw Cen MT"/>
              <a:ea typeface="微軟正黑體" pitchFamily="34" charset="-120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F9BE2065-8544-4949-8BEC-BAAD3E5D8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75" y="1870187"/>
            <a:ext cx="272023" cy="576064"/>
          </a:xfrm>
          <a:prstGeom prst="rect">
            <a:avLst/>
          </a:prstGeom>
          <a:solidFill>
            <a:srgbClr val="FF00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 dirty="0">
                <a:latin typeface="Tw Cen MT" panose="020B0602020104020603" pitchFamily="34" charset="0"/>
                <a:ea typeface="標楷體" panose="03000509000000000000" pitchFamily="65" charset="-120"/>
              </a:rPr>
              <a:t>廁所</a:t>
            </a:r>
          </a:p>
        </p:txBody>
      </p:sp>
      <p:sp>
        <p:nvSpPr>
          <p:cNvPr id="28" name="Rectangle 37">
            <a:extLst>
              <a:ext uri="{FF2B5EF4-FFF2-40B4-BE49-F238E27FC236}">
                <a16:creationId xmlns:a16="http://schemas.microsoft.com/office/drawing/2014/main" id="{F737A8B7-9015-4763-93AF-3C28F6233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641" y="5649534"/>
            <a:ext cx="360407" cy="363981"/>
          </a:xfrm>
          <a:prstGeom prst="rect">
            <a:avLst/>
          </a:prstGeom>
          <a:solidFill>
            <a:schemeClr val="accent5">
              <a:lumMod val="60000"/>
              <a:lumOff val="40000"/>
              <a:alpha val="70195"/>
            </a:schemeClr>
          </a:solidFill>
          <a:ln w="12700">
            <a:noFill/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600" b="1" dirty="0">
                <a:latin typeface="Tw Cen MT"/>
                <a:ea typeface="標楷體" pitchFamily="65" charset="-120"/>
              </a:rPr>
              <a:t>入口</a:t>
            </a:r>
            <a:endParaRPr kumimoji="0" lang="en-US" altLang="zh-TW" sz="1600" b="1" dirty="0">
              <a:latin typeface="Tw Cen MT"/>
              <a:ea typeface="標楷體" pitchFamily="65" charset="-120"/>
            </a:endParaRPr>
          </a:p>
        </p:txBody>
      </p:sp>
      <p:sp>
        <p:nvSpPr>
          <p:cNvPr id="31" name="Rectangle 29">
            <a:extLst>
              <a:ext uri="{FF2B5EF4-FFF2-40B4-BE49-F238E27FC236}">
                <a16:creationId xmlns:a16="http://schemas.microsoft.com/office/drawing/2014/main" id="{20747ACF-B9A9-4073-97DB-9B9F7100E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389" y="3056823"/>
            <a:ext cx="272023" cy="1120292"/>
          </a:xfrm>
          <a:prstGeom prst="rect">
            <a:avLst/>
          </a:prstGeom>
          <a:solidFill>
            <a:schemeClr val="accent2">
              <a:alpha val="52156"/>
            </a:schemeClr>
          </a:solidFill>
          <a:ln>
            <a:noFill/>
          </a:ln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kumimoji="0" lang="zh-TW" altLang="en-US" sz="1200" b="1" dirty="0">
                <a:latin typeface="Tw Cen MT" panose="020B0602020104020603" pitchFamily="34" charset="0"/>
                <a:ea typeface="標楷體" panose="03000509000000000000" pitchFamily="65" charset="-120"/>
              </a:rPr>
              <a:t>廚房</a:t>
            </a:r>
          </a:p>
        </p:txBody>
      </p:sp>
      <p:sp>
        <p:nvSpPr>
          <p:cNvPr id="35" name="Rectangle 37">
            <a:extLst>
              <a:ext uri="{FF2B5EF4-FFF2-40B4-BE49-F238E27FC236}">
                <a16:creationId xmlns:a16="http://schemas.microsoft.com/office/drawing/2014/main" id="{E8D5D1A1-E7EF-4779-810E-E4C2A2F45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164" y="2516158"/>
            <a:ext cx="272023" cy="576064"/>
          </a:xfrm>
          <a:prstGeom prst="rect">
            <a:avLst/>
          </a:prstGeom>
          <a:solidFill>
            <a:schemeClr val="accent5">
              <a:lumMod val="60000"/>
              <a:lumOff val="40000"/>
              <a:alpha val="70195"/>
            </a:schemeClr>
          </a:solidFill>
          <a:ln w="12700">
            <a:noFill/>
            <a:prstDash val="dashDot"/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r>
              <a:rPr kumimoji="0" lang="zh-TW" altLang="en-US" sz="1600" dirty="0">
                <a:latin typeface="Tw Cen MT"/>
                <a:ea typeface="標楷體" pitchFamily="65" charset="-120"/>
              </a:rPr>
              <a:t>通道</a:t>
            </a:r>
            <a:endParaRPr kumimoji="0" lang="en-US" altLang="zh-TW" sz="1600" dirty="0">
              <a:latin typeface="Tw Cen MT"/>
              <a:ea typeface="標楷體" pitchFamily="65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FB61CDF-33D0-46A3-72E7-D9E8A600EFFB}"/>
              </a:ext>
            </a:extLst>
          </p:cNvPr>
          <p:cNvSpPr txBox="1"/>
          <p:nvPr/>
        </p:nvSpPr>
        <p:spPr>
          <a:xfrm>
            <a:off x="792400" y="1295849"/>
            <a:ext cx="6822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適災類型：風震災 管理人：楊美金理事長  聯絡電話：</a:t>
            </a:r>
            <a:r>
              <a:rPr lang="en-US" altLang="zh-TW" sz="1400" dirty="0"/>
              <a:t>04-25627040</a:t>
            </a:r>
            <a:r>
              <a:rPr lang="zh-TW" altLang="en-US" sz="1400" dirty="0"/>
              <a:t> </a:t>
            </a:r>
            <a:endParaRPr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Rectangle 79">
            <a:extLst>
              <a:ext uri="{FF2B5EF4-FFF2-40B4-BE49-F238E27FC236}">
                <a16:creationId xmlns:a16="http://schemas.microsoft.com/office/drawing/2014/main" id="{DE2C2636-395D-F820-B3AD-9739F5389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703" y="5884449"/>
            <a:ext cx="924435" cy="391196"/>
          </a:xfrm>
          <a:prstGeom prst="rect">
            <a:avLst/>
          </a:prstGeom>
          <a:solidFill>
            <a:schemeClr val="accent4">
              <a:lumMod val="40000"/>
              <a:lumOff val="60000"/>
              <a:alpha val="69803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1.</a:t>
            </a: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等待區</a:t>
            </a:r>
          </a:p>
        </p:txBody>
      </p:sp>
      <p:sp>
        <p:nvSpPr>
          <p:cNvPr id="6" name="Rectangle 79">
            <a:extLst>
              <a:ext uri="{FF2B5EF4-FFF2-40B4-BE49-F238E27FC236}">
                <a16:creationId xmlns:a16="http://schemas.microsoft.com/office/drawing/2014/main" id="{7B44ACED-961D-8034-A711-177D8CF8A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8315" y="5855149"/>
            <a:ext cx="772751" cy="434078"/>
          </a:xfrm>
          <a:prstGeom prst="rect">
            <a:avLst/>
          </a:prstGeom>
          <a:solidFill>
            <a:srgbClr val="00B0F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en-US" altLang="zh-TW" sz="1200" dirty="0">
                <a:latin typeface="Tw Cen MT"/>
                <a:ea typeface="標楷體" pitchFamily="65" charset="-120"/>
              </a:rPr>
              <a:t>3.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物資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發</a:t>
            </a:r>
            <a:r>
              <a:rPr kumimoji="0" lang="en-US" altLang="zh-TW" sz="1200" dirty="0">
                <a:latin typeface="Tw Cen MT"/>
                <a:ea typeface="標楷體" pitchFamily="65" charset="-120"/>
              </a:rPr>
              <a:t>(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儲</a:t>
            </a:r>
            <a:r>
              <a:rPr kumimoji="0" lang="en-US" altLang="zh-TW" sz="1200" dirty="0">
                <a:latin typeface="Tw Cen MT"/>
                <a:ea typeface="標楷體" pitchFamily="65" charset="-120"/>
              </a:rPr>
              <a:t>)</a:t>
            </a:r>
            <a:r>
              <a:rPr kumimoji="0" lang="zh-TW" altLang="en-US" sz="1200" dirty="0">
                <a:latin typeface="Tw Cen MT"/>
                <a:ea typeface="標楷體" pitchFamily="65" charset="-120"/>
              </a:rPr>
              <a:t>放區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23" name="Rectangle 79">
            <a:extLst>
              <a:ext uri="{FF2B5EF4-FFF2-40B4-BE49-F238E27FC236}">
                <a16:creationId xmlns:a16="http://schemas.microsoft.com/office/drawing/2014/main" id="{8E59EE15-02BB-1C91-05C8-ED36AEC36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82" y="5873367"/>
            <a:ext cx="682968" cy="434078"/>
          </a:xfrm>
          <a:prstGeom prst="rect">
            <a:avLst/>
          </a:prstGeom>
          <a:solidFill>
            <a:schemeClr val="accent2">
              <a:lumMod val="20000"/>
              <a:lumOff val="80000"/>
              <a:alpha val="70195"/>
            </a:scheme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200" dirty="0">
                <a:latin typeface="+mn-lt"/>
                <a:ea typeface="標楷體" pitchFamily="65" charset="-120"/>
              </a:rPr>
              <a:t>2.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200" dirty="0">
                <a:latin typeface="+mn-lt"/>
                <a:ea typeface="標楷體" pitchFamily="65" charset="-120"/>
              </a:rPr>
              <a:t>登記編管區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EA774C1-D11C-1EEE-92C5-AD35893EC1DE}"/>
              </a:ext>
            </a:extLst>
          </p:cNvPr>
          <p:cNvSpPr/>
          <p:nvPr/>
        </p:nvSpPr>
        <p:spPr>
          <a:xfrm>
            <a:off x="7056408" y="5862281"/>
            <a:ext cx="916875" cy="445164"/>
          </a:xfrm>
          <a:prstGeom prst="rect">
            <a:avLst/>
          </a:prstGeom>
          <a:solidFill>
            <a:srgbClr val="33CC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垃圾暫時</a:t>
            </a:r>
            <a:endParaRPr lang="en-US" altLang="zh-TW" sz="11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1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放置區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9EBEEFB-7A48-CD04-9E85-EAAF7602F911}"/>
              </a:ext>
            </a:extLst>
          </p:cNvPr>
          <p:cNvSpPr/>
          <p:nvPr/>
        </p:nvSpPr>
        <p:spPr>
          <a:xfrm>
            <a:off x="5971111" y="5862282"/>
            <a:ext cx="833138" cy="4451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寵物</a:t>
            </a:r>
            <a:endParaRPr kumimoji="0" lang="en-US" altLang="zh-TW" sz="1000" dirty="0">
              <a:solidFill>
                <a:schemeClr val="tx1"/>
              </a:solidFill>
              <a:latin typeface="+mn-lt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" dirty="0">
                <a:solidFill>
                  <a:schemeClr val="tx1"/>
                </a:solidFill>
                <a:latin typeface="+mn-lt"/>
                <a:ea typeface="標楷體" pitchFamily="65" charset="-120"/>
              </a:rPr>
              <a:t>收容區</a:t>
            </a:r>
          </a:p>
        </p:txBody>
      </p:sp>
      <p:sp>
        <p:nvSpPr>
          <p:cNvPr id="27" name="Rectangle 37">
            <a:extLst>
              <a:ext uri="{FF2B5EF4-FFF2-40B4-BE49-F238E27FC236}">
                <a16:creationId xmlns:a16="http://schemas.microsoft.com/office/drawing/2014/main" id="{0EADE0B5-4419-B868-1E47-F2B473902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2254" y="5878484"/>
            <a:ext cx="469868" cy="428961"/>
          </a:xfrm>
          <a:prstGeom prst="rect">
            <a:avLst/>
          </a:prstGeom>
          <a:solidFill>
            <a:srgbClr val="0000FF">
              <a:alpha val="69804"/>
            </a:srgb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vert="horz" wrap="none" anchor="ctr"/>
          <a:lstStyle/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訪客區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</p:txBody>
      </p:sp>
      <p:sp>
        <p:nvSpPr>
          <p:cNvPr id="29" name="Rectangle 79">
            <a:extLst>
              <a:ext uri="{FF2B5EF4-FFF2-40B4-BE49-F238E27FC236}">
                <a16:creationId xmlns:a16="http://schemas.microsoft.com/office/drawing/2014/main" id="{B8F09A13-5918-F219-18B8-AC551D0CB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887" y="3463163"/>
            <a:ext cx="756950" cy="445040"/>
          </a:xfrm>
          <a:prstGeom prst="rect">
            <a:avLst/>
          </a:prstGeom>
          <a:solidFill>
            <a:srgbClr val="FF6699">
              <a:alpha val="69803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400" dirty="0">
                <a:latin typeface="Tw Cen MT"/>
                <a:ea typeface="標楷體" pitchFamily="65" charset="-120"/>
              </a:rPr>
              <a:t>哺集乳</a:t>
            </a:r>
            <a:r>
              <a:rPr lang="zh-TW" altLang="en-US" sz="1400" dirty="0">
                <a:latin typeface="Tw Cen MT"/>
                <a:ea typeface="標楷體" pitchFamily="65" charset="-120"/>
              </a:rPr>
              <a:t>室</a:t>
            </a:r>
            <a:endParaRPr kumimoji="0" lang="en-US" altLang="zh-TW" sz="1400" dirty="0">
              <a:latin typeface="Tw Cen MT"/>
              <a:ea typeface="標楷體" pitchFamily="65" charset="-120"/>
            </a:endParaRPr>
          </a:p>
          <a:p>
            <a:pPr algn="ctr"/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舞台</a:t>
            </a:r>
            <a:r>
              <a:rPr lang="en-US" altLang="zh-TW" sz="1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0" lang="zh-TW" alt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" name="Rectangle 37">
            <a:extLst>
              <a:ext uri="{FF2B5EF4-FFF2-40B4-BE49-F238E27FC236}">
                <a16:creationId xmlns:a16="http://schemas.microsoft.com/office/drawing/2014/main" id="{655B5C13-23F0-1395-BE97-330DB222B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965" y="3602458"/>
            <a:ext cx="693979" cy="634241"/>
          </a:xfrm>
          <a:prstGeom prst="rect">
            <a:avLst/>
          </a:prstGeom>
          <a:solidFill>
            <a:schemeClr val="accent6">
              <a:lumMod val="40000"/>
              <a:lumOff val="60000"/>
              <a:alpha val="70195"/>
            </a:schemeClr>
          </a:solidFill>
          <a:ln w="12700">
            <a:solidFill>
              <a:srgbClr val="800000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醫療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lang="zh-TW" altLang="en-US" sz="1200" dirty="0">
                <a:latin typeface="Tw Cen MT"/>
                <a:ea typeface="標楷體" pitchFamily="65" charset="-120"/>
              </a:rPr>
              <a:t>服務區</a:t>
            </a:r>
            <a:endParaRPr kumimoji="0" lang="zh-TW" altLang="en-US" sz="1200" dirty="0">
              <a:latin typeface="Tw Cen MT"/>
              <a:ea typeface="標楷體" pitchFamily="65" charset="-120"/>
            </a:endParaRPr>
          </a:p>
        </p:txBody>
      </p:sp>
      <p:sp>
        <p:nvSpPr>
          <p:cNvPr id="33" name="Rectangle 79">
            <a:extLst>
              <a:ext uri="{FF2B5EF4-FFF2-40B4-BE49-F238E27FC236}">
                <a16:creationId xmlns:a16="http://schemas.microsoft.com/office/drawing/2014/main" id="{44B4DAB0-1AE6-FBBB-1720-89D2A1F4B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9207" y="3591082"/>
            <a:ext cx="602185" cy="634241"/>
          </a:xfrm>
          <a:prstGeom prst="rect">
            <a:avLst/>
          </a:prstGeom>
          <a:solidFill>
            <a:srgbClr val="FFFF00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兒童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關懷區</a:t>
            </a:r>
          </a:p>
        </p:txBody>
      </p:sp>
      <p:sp>
        <p:nvSpPr>
          <p:cNvPr id="34" name="Rectangle 79">
            <a:extLst>
              <a:ext uri="{FF2B5EF4-FFF2-40B4-BE49-F238E27FC236}">
                <a16:creationId xmlns:a16="http://schemas.microsoft.com/office/drawing/2014/main" id="{153E4259-FC4D-6A0B-A554-84B51DDB5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0151" y="3591082"/>
            <a:ext cx="748013" cy="634241"/>
          </a:xfrm>
          <a:prstGeom prst="rect">
            <a:avLst/>
          </a:prstGeom>
          <a:solidFill>
            <a:srgbClr val="FF6699">
              <a:alpha val="70195"/>
            </a:srgbClr>
          </a:solidFill>
          <a:ln w="12700">
            <a:solidFill>
              <a:srgbClr val="FF00FF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心靈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關懷區</a:t>
            </a:r>
            <a:endParaRPr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FE544383-3B22-B91E-A91F-3213E6A89403}"/>
              </a:ext>
            </a:extLst>
          </p:cNvPr>
          <p:cNvSpPr/>
          <p:nvPr/>
        </p:nvSpPr>
        <p:spPr>
          <a:xfrm>
            <a:off x="1585881" y="2703114"/>
            <a:ext cx="868844" cy="21019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用餐區暨公共休息區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E8BA86BC-67B1-0AD9-A9BC-1FEA542E08C7}"/>
              </a:ext>
            </a:extLst>
          </p:cNvPr>
          <p:cNvSpPr/>
          <p:nvPr/>
        </p:nvSpPr>
        <p:spPr>
          <a:xfrm>
            <a:off x="5116623" y="4852350"/>
            <a:ext cx="675320" cy="8782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秩序維護哨站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9D1CA9D-0F7F-0B2F-A674-AA9CD754FB50}"/>
              </a:ext>
            </a:extLst>
          </p:cNvPr>
          <p:cNvSpPr/>
          <p:nvPr/>
        </p:nvSpPr>
        <p:spPr>
          <a:xfrm>
            <a:off x="5904518" y="5176557"/>
            <a:ext cx="675320" cy="554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聯合服務中心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BC09C888-6FE4-D3B8-A1A8-6CF30B199F5A}"/>
              </a:ext>
            </a:extLst>
          </p:cNvPr>
          <p:cNvSpPr/>
          <p:nvPr/>
        </p:nvSpPr>
        <p:spPr>
          <a:xfrm>
            <a:off x="6673696" y="5176557"/>
            <a:ext cx="675320" cy="510529"/>
          </a:xfrm>
          <a:prstGeom prst="rect">
            <a:avLst/>
          </a:prstGeom>
          <a:solidFill>
            <a:srgbClr val="3366FF"/>
          </a:solidFill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100" dirty="0">
                <a:solidFill>
                  <a:schemeClr val="tx1"/>
                </a:solidFill>
                <a:ea typeface="標楷體" pitchFamily="65" charset="-120"/>
              </a:rPr>
              <a:t>工作人員會議暨休息區</a:t>
            </a:r>
            <a:endParaRPr kumimoji="0" lang="zh-TW" altLang="en-US" sz="1100" dirty="0">
              <a:solidFill>
                <a:schemeClr val="tx1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23442202-6104-2A18-925F-E85659673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9047" y="2058019"/>
            <a:ext cx="1853851" cy="750304"/>
          </a:xfrm>
          <a:prstGeom prst="rect">
            <a:avLst/>
          </a:prstGeom>
          <a:solidFill>
            <a:srgbClr val="9999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家庭寢室區</a:t>
            </a:r>
            <a:endParaRPr kumimoji="0" lang="zh-TW" altLang="en-US" sz="1200" b="1" dirty="0">
              <a:solidFill>
                <a:srgbClr val="FFFF00"/>
              </a:solidFill>
              <a:latin typeface="Tw Cen MT"/>
              <a:ea typeface="標楷體" pitchFamily="65" charset="-120"/>
            </a:endParaRPr>
          </a:p>
        </p:txBody>
      </p:sp>
      <p:sp>
        <p:nvSpPr>
          <p:cNvPr id="41" name="Rectangle 29">
            <a:extLst>
              <a:ext uri="{FF2B5EF4-FFF2-40B4-BE49-F238E27FC236}">
                <a16:creationId xmlns:a16="http://schemas.microsoft.com/office/drawing/2014/main" id="{2446C2A7-A509-DD3B-F6DE-C91A7E337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5257" y="4959475"/>
            <a:ext cx="1797841" cy="750303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kumimoji="0" lang="en-US" altLang="zh-TW" b="1" dirty="0">
              <a:latin typeface="Tw Cen MT"/>
              <a:ea typeface="標楷體" pitchFamily="65" charset="-120"/>
            </a:endParaRPr>
          </a:p>
          <a:p>
            <a:pPr algn="ctr"/>
            <a:r>
              <a:rPr kumimoji="0" lang="zh-TW" altLang="en-US" sz="1200" dirty="0">
                <a:latin typeface="Tw Cen MT"/>
                <a:ea typeface="標楷體" pitchFamily="65" charset="-120"/>
              </a:rPr>
              <a:t>男寢區</a:t>
            </a:r>
            <a:endParaRPr kumimoji="0" lang="en-US" altLang="zh-TW" sz="1200" dirty="0">
              <a:latin typeface="Tw Cen MT"/>
              <a:ea typeface="標楷體" pitchFamily="65" charset="-120"/>
            </a:endParaRPr>
          </a:p>
          <a:p>
            <a:pPr algn="ctr"/>
            <a:endParaRPr kumimoji="0"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E98E0712-C0B5-B29A-1926-DD196FD13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0307" y="2950083"/>
            <a:ext cx="883731" cy="1760506"/>
          </a:xfrm>
          <a:prstGeom prst="rect">
            <a:avLst/>
          </a:prstGeom>
          <a:solidFill>
            <a:srgbClr val="9966FF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特別照</a:t>
            </a:r>
            <a:endParaRPr kumimoji="0"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kumimoji="0" lang="zh-TW" altLang="en-US" sz="1200" dirty="0">
                <a:latin typeface="標楷體" panose="03000509000000000000" pitchFamily="65" charset="-120"/>
                <a:ea typeface="標楷體" panose="03000509000000000000" pitchFamily="65" charset="-120"/>
              </a:rPr>
              <a:t>護寢區</a:t>
            </a:r>
            <a:endParaRPr kumimoji="0" lang="en-US" altLang="zh-TW" sz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3" name="Rectangle 28">
            <a:extLst>
              <a:ext uri="{FF2B5EF4-FFF2-40B4-BE49-F238E27FC236}">
                <a16:creationId xmlns:a16="http://schemas.microsoft.com/office/drawing/2014/main" id="{951B91F9-DB9B-349D-1D95-A8D8548E8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6412" y="2071099"/>
            <a:ext cx="1846501" cy="750304"/>
          </a:xfrm>
          <a:prstGeom prst="rect">
            <a:avLst/>
          </a:prstGeom>
          <a:solidFill>
            <a:srgbClr val="9966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1200" dirty="0">
                <a:ea typeface="標楷體" pitchFamily="65" charset="-120"/>
              </a:rPr>
              <a:t>女寢區</a:t>
            </a:r>
          </a:p>
        </p:txBody>
      </p:sp>
    </p:spTree>
    <p:extLst>
      <p:ext uri="{BB962C8B-B14F-4D97-AF65-F5344CB8AC3E}">
        <p14:creationId xmlns:p14="http://schemas.microsoft.com/office/powerpoint/2010/main" val="690843191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要素</Template>
  <TotalTime>5499</TotalTime>
  <Words>2038</Words>
  <Application>Microsoft Office PowerPoint</Application>
  <PresentationFormat>如螢幕大小 (4:3)</PresentationFormat>
  <Paragraphs>689</Paragraphs>
  <Slides>22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22</vt:i4>
      </vt:variant>
    </vt:vector>
  </HeadingPairs>
  <TitlesOfParts>
    <vt:vector size="33" baseType="lpstr">
      <vt:lpstr>微軟正黑體</vt:lpstr>
      <vt:lpstr>標楷體</vt:lpstr>
      <vt:lpstr>Arial</vt:lpstr>
      <vt:lpstr>Calibri</vt:lpstr>
      <vt:lpstr>Calibri Light</vt:lpstr>
      <vt:lpstr>Tw Cen MT</vt:lpstr>
      <vt:lpstr>Wingdings 2</vt:lpstr>
      <vt:lpstr>HDOfficeLightV0</vt:lpstr>
      <vt:lpstr>1_HDOfficeLightV0</vt:lpstr>
      <vt:lpstr>Office Theme</vt:lpstr>
      <vt:lpstr>1_Office Theme</vt:lpstr>
      <vt:lpstr>神岡區公所(三樓)避難收容處所配置圖</vt:lpstr>
      <vt:lpstr>圳堵國小學生活動中心(一樓)避難收容處所配置圖</vt:lpstr>
      <vt:lpstr>圳堵國小操場避難收容處所配置圖</vt:lpstr>
      <vt:lpstr>社口國小樂群樓(二樓)避難收容處所配置圖</vt:lpstr>
      <vt:lpstr>三角社區活動中心(一樓)避難收容處所配置圖</vt:lpstr>
      <vt:lpstr>岸裡國小學生活動中心(一樓)避難收容處所配置圖</vt:lpstr>
      <vt:lpstr>豐洲國小學生活動中心(一樓)避難收容處所配置圖</vt:lpstr>
      <vt:lpstr>PowerPoint 簡報</vt:lpstr>
      <vt:lpstr>北庄社區活動中心(一樓)避難收容處所配置圖</vt:lpstr>
      <vt:lpstr>豐洲公園避難收容處所配置圖</vt:lpstr>
      <vt:lpstr>神圳國中多功能活動中心(二樓)避難收容處所配置圖</vt:lpstr>
      <vt:lpstr>神圳國中風雨操場避難收容處所配置圖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神岡工業高級中等學校戰時避難收容處所配置圖(一樓)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神岡區公所</dc:title>
  <dc:creator>(機關共用帳號)</dc:creator>
  <cp:lastModifiedBy>邱柏鈞</cp:lastModifiedBy>
  <cp:revision>414</cp:revision>
  <cp:lastPrinted>2022-04-13T09:42:03Z</cp:lastPrinted>
  <dcterms:created xsi:type="dcterms:W3CDTF">2016-03-25T05:09:32Z</dcterms:created>
  <dcterms:modified xsi:type="dcterms:W3CDTF">2026-03-17T01:18:22Z</dcterms:modified>
</cp:coreProperties>
</file>